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6"/>
  </p:notesMasterIdLst>
  <p:handoutMasterIdLst>
    <p:handoutMasterId r:id="rId57"/>
  </p:handoutMasterIdLst>
  <p:sldIdLst>
    <p:sldId id="274" r:id="rId3"/>
    <p:sldId id="276" r:id="rId4"/>
    <p:sldId id="401" r:id="rId5"/>
    <p:sldId id="353" r:id="rId6"/>
    <p:sldId id="404" r:id="rId7"/>
    <p:sldId id="405" r:id="rId8"/>
    <p:sldId id="394" r:id="rId9"/>
    <p:sldId id="406" r:id="rId10"/>
    <p:sldId id="395" r:id="rId11"/>
    <p:sldId id="388" r:id="rId12"/>
    <p:sldId id="441" r:id="rId13"/>
    <p:sldId id="411" r:id="rId14"/>
    <p:sldId id="415" r:id="rId15"/>
    <p:sldId id="416" r:id="rId16"/>
    <p:sldId id="413" r:id="rId17"/>
    <p:sldId id="414" r:id="rId18"/>
    <p:sldId id="417" r:id="rId19"/>
    <p:sldId id="419" r:id="rId20"/>
    <p:sldId id="418" r:id="rId21"/>
    <p:sldId id="421" r:id="rId22"/>
    <p:sldId id="462" r:id="rId23"/>
    <p:sldId id="467" r:id="rId24"/>
    <p:sldId id="463" r:id="rId25"/>
    <p:sldId id="420" r:id="rId26"/>
    <p:sldId id="423" r:id="rId27"/>
    <p:sldId id="424" r:id="rId28"/>
    <p:sldId id="425" r:id="rId29"/>
    <p:sldId id="432" r:id="rId30"/>
    <p:sldId id="427" r:id="rId31"/>
    <p:sldId id="426" r:id="rId32"/>
    <p:sldId id="429" r:id="rId33"/>
    <p:sldId id="434" r:id="rId34"/>
    <p:sldId id="431" r:id="rId35"/>
    <p:sldId id="433" r:id="rId36"/>
    <p:sldId id="445" r:id="rId37"/>
    <p:sldId id="448" r:id="rId38"/>
    <p:sldId id="449" r:id="rId39"/>
    <p:sldId id="451" r:id="rId40"/>
    <p:sldId id="453" r:id="rId41"/>
    <p:sldId id="452" r:id="rId42"/>
    <p:sldId id="454" r:id="rId43"/>
    <p:sldId id="446" r:id="rId44"/>
    <p:sldId id="455" r:id="rId45"/>
    <p:sldId id="456" r:id="rId46"/>
    <p:sldId id="465" r:id="rId47"/>
    <p:sldId id="457" r:id="rId48"/>
    <p:sldId id="459" r:id="rId49"/>
    <p:sldId id="461" r:id="rId50"/>
    <p:sldId id="460" r:id="rId51"/>
    <p:sldId id="349" r:id="rId52"/>
    <p:sldId id="466" r:id="rId53"/>
    <p:sldId id="400" r:id="rId54"/>
    <p:sldId id="469" r:id="rId5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Intro" id="{709A2BE3-2D0E-4BDF-9E7B-B5B14B6C6981}">
          <p14:sldIdLst>
            <p14:sldId id="274"/>
            <p14:sldId id="276"/>
            <p14:sldId id="401"/>
          </p14:sldIdLst>
        </p14:section>
        <p14:section name=".NET Core and .NET Framework" id="{BC4A3995-4CED-4320-A673-95328C9C809D}">
          <p14:sldIdLst>
            <p14:sldId id="353"/>
            <p14:sldId id="404"/>
          </p14:sldIdLst>
        </p14:section>
        <p14:section name=".NET Core Console Applications" id="{D50B3049-70C2-4A7B-A434-1CA88C6C24CD}">
          <p14:sldIdLst>
            <p14:sldId id="405"/>
            <p14:sldId id="394"/>
            <p14:sldId id="406"/>
            <p14:sldId id="395"/>
            <p14:sldId id="388"/>
            <p14:sldId id="441"/>
          </p14:sldIdLst>
        </p14:section>
        <p14:section name="Entity Framework Core" id="{0EBCF037-30E0-4149-8442-B2F2C5D19646}">
          <p14:sldIdLst>
            <p14:sldId id="411"/>
            <p14:sldId id="415"/>
            <p14:sldId id="416"/>
            <p14:sldId id="413"/>
            <p14:sldId id="414"/>
            <p14:sldId id="417"/>
            <p14:sldId id="419"/>
            <p14:sldId id="418"/>
            <p14:sldId id="421"/>
            <p14:sldId id="462"/>
            <p14:sldId id="467"/>
            <p14:sldId id="463"/>
            <p14:sldId id="420"/>
            <p14:sldId id="423"/>
            <p14:sldId id="424"/>
            <p14:sldId id="425"/>
            <p14:sldId id="432"/>
            <p14:sldId id="427"/>
            <p14:sldId id="426"/>
            <p14:sldId id="429"/>
            <p14:sldId id="434"/>
            <p14:sldId id="431"/>
            <p14:sldId id="433"/>
            <p14:sldId id="445"/>
            <p14:sldId id="448"/>
            <p14:sldId id="449"/>
            <p14:sldId id="451"/>
            <p14:sldId id="453"/>
            <p14:sldId id="452"/>
            <p14:sldId id="454"/>
            <p14:sldId id="446"/>
            <p14:sldId id="455"/>
            <p14:sldId id="456"/>
            <p14:sldId id="465"/>
            <p14:sldId id="457"/>
            <p14:sldId id="459"/>
            <p14:sldId id="461"/>
            <p14:sldId id="460"/>
          </p14:sldIdLst>
        </p14:section>
        <p14:section name="Conclusion" id="{10E03AB1-9AA8-4E86-9A64-D741901E50A2}">
          <p14:sldIdLst>
            <p14:sldId id="349"/>
            <p14:sldId id="466"/>
            <p14:sldId id="400"/>
            <p14:sldId id="46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399FF"/>
    <a:srgbClr val="F3BE60"/>
    <a:srgbClr val="FDFFFF"/>
    <a:srgbClr val="F3CD60"/>
    <a:srgbClr val="FFF0D9"/>
    <a:srgbClr val="FFA72A"/>
    <a:srgbClr val="F0F5FA"/>
    <a:srgbClr val="1A8AFA"/>
    <a:srgbClr val="0097CC"/>
    <a:srgbClr val="603A14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62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3438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7129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0496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0461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59578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266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2311036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68817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1600186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140916-7D57-473B-A340-63A32FF33209}" type="slidenum">
              <a:rPr lang="en-US" smtClean="0"/>
              <a:pPr/>
              <a:t>42</a:t>
            </a:fld>
            <a:endParaRPr lang="en-US" sz="1200" i="0" dirty="0"/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1941688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69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6537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67918C7-25D3-40F6-A610-32B24CCC5D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10/6/2017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F021F04-90D7-4755-9A50-323E06E97B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1020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6DEB81D-CCED-43FC-B07D-48DF63FF7A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C826185-C1B1-4AB2-B6BF-666312279442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86D0C85-6252-44C0-8E6D-B109430D9AB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1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4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1.png"/><Relationship Id="rId7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0" Type="http://schemas.openxmlformats.org/officeDocument/2006/relationships/slide" Target="slide12.xml"/><Relationship Id="rId4" Type="http://schemas.openxmlformats.org/officeDocument/2006/relationships/slide" Target="slide4.xml"/><Relationship Id="rId9" Type="http://schemas.openxmlformats.org/officeDocument/2006/relationships/image" Target="../media/image13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ef/core/miscellaneous/cli/powershel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image" Target="../media/image2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://www.telenor.b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2412" y="457200"/>
            <a:ext cx="99676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.NET Core and EF Core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.NET Core, Entity Framework Core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823098">
            <a:off x="4967777" y="3682698"/>
            <a:ext cx="1844561" cy="879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 to .NET Core and EF Core</a:t>
            </a:r>
          </a:p>
        </p:txBody>
      </p:sp>
      <p:pic>
        <p:nvPicPr>
          <p:cNvPr id="17" name="Picture 16">
            <a:hlinkClick r:id="rId6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71DE105-91F5-40FA-B133-670AF3BABB6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7284" y="3581400"/>
            <a:ext cx="4683626" cy="5208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EF6D4DA-9053-4575-B5BE-7CA2F6E9AD7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School Competition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xmlns="" id="{84CE34BE-6B16-4D0B-91A4-0111B4F5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219200"/>
            <a:ext cx="11618999" cy="557035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You are given a sequence of students with their results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Read and aggregate data for each student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For each student print total result and a list of unique categories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84D3E23-AA52-4942-993B-A816A3BAA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13" y="3680465"/>
            <a:ext cx="3810000" cy="23337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Ani Math 80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Gosho Math 10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Pesho History 100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Gosho Geography 90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xmlns="" id="{0FADFD12-44FC-41EF-AC23-F4BA4BA5407A}"/>
              </a:ext>
            </a:extLst>
          </p:cNvPr>
          <p:cNvSpPr/>
          <p:nvPr/>
        </p:nvSpPr>
        <p:spPr>
          <a:xfrm>
            <a:off x="4494213" y="4607444"/>
            <a:ext cx="683702" cy="479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52945E5-09CC-4389-9CD5-A724F22FE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973" y="4132896"/>
            <a:ext cx="6326699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Gosho: 100 [Geography, Math]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Pesho: 100 [History]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Ani: 80 [Math]</a:t>
            </a:r>
          </a:p>
        </p:txBody>
      </p:sp>
    </p:spTree>
    <p:extLst>
      <p:ext uri="{BB962C8B-B14F-4D97-AF65-F5344CB8AC3E}">
        <p14:creationId xmlns:p14="http://schemas.microsoft.com/office/powerpoint/2010/main" xmlns="" val="30381242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School Competition</a:t>
            </a:r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xmlns="" id="{53BBB133-64B4-485C-BB7C-3CC601A31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Create collections to store data and read the input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18D5772-ABD2-4CD9-BEBD-833258304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721" y="1878987"/>
            <a:ext cx="11241185" cy="37117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 categories = new Dictionary&lt;string, List&lt;string&gt;&gt;();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 results = new Dictionary&lt;string, int&gt;();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Read and parse data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 orderedResults = results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.OrderByDescending(p =&gt; p.Value)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.ThenBy(p =&gt; p.Key);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Print Result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xmlns="" id="{BF276B5A-6279-45DA-871D-7900BB438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116" y="3276506"/>
            <a:ext cx="4300002" cy="537089"/>
          </a:xfrm>
          <a:prstGeom prst="wedgeRoundRectCallout">
            <a:avLst>
              <a:gd name="adj1" fmla="val -58548"/>
              <a:gd name="adj2" fmla="val -1287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System.</a:t>
            </a:r>
            <a:r>
              <a:rPr lang="en-US" sz="2800" noProof="1"/>
              <a:t>Collections</a:t>
            </a:r>
            <a:r>
              <a:rPr lang="en-US" sz="2800" dirty="0"/>
              <a:t>.Generic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0465C00E-E9E2-4F49-BAC1-D9AF5014935B}"/>
              </a:ext>
            </a:extLst>
          </p:cNvPr>
          <p:cNvSpPr/>
          <p:nvPr/>
        </p:nvSpPr>
        <p:spPr>
          <a:xfrm>
            <a:off x="4444516" y="1905000"/>
            <a:ext cx="64008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51F452A9-E2FD-4C23-9182-453FA93ADE08}"/>
              </a:ext>
            </a:extLst>
          </p:cNvPr>
          <p:cNvSpPr/>
          <p:nvPr/>
        </p:nvSpPr>
        <p:spPr>
          <a:xfrm>
            <a:off x="3911116" y="2362200"/>
            <a:ext cx="45720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A585918C-1AF3-4E56-B0D9-67E0A0714F18}"/>
              </a:ext>
            </a:extLst>
          </p:cNvPr>
          <p:cNvSpPr/>
          <p:nvPr/>
        </p:nvSpPr>
        <p:spPr>
          <a:xfrm>
            <a:off x="1379537" y="4143375"/>
            <a:ext cx="34290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12282A4-A18A-49DE-AD27-CBCDC126B8D1}"/>
              </a:ext>
            </a:extLst>
          </p:cNvPr>
          <p:cNvSpPr/>
          <p:nvPr/>
        </p:nvSpPr>
        <p:spPr>
          <a:xfrm>
            <a:off x="1429233" y="4600575"/>
            <a:ext cx="12192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AutoShape 5">
            <a:extLst>
              <a:ext uri="{FF2B5EF4-FFF2-40B4-BE49-F238E27FC236}">
                <a16:creationId xmlns:a16="http://schemas.microsoft.com/office/drawing/2014/main" xmlns="" id="{97F309D9-31A3-48DE-A464-B6C28BE33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12" y="4853664"/>
            <a:ext cx="4300002" cy="537089"/>
          </a:xfrm>
          <a:prstGeom prst="wedgeRoundRectCallout">
            <a:avLst>
              <a:gd name="adj1" fmla="val -70953"/>
              <a:gd name="adj2" fmla="val -986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System.</a:t>
            </a:r>
            <a:r>
              <a:rPr lang="en-US" sz="2800" noProof="1"/>
              <a:t>Collections</a:t>
            </a:r>
            <a:r>
              <a:rPr lang="en-US" sz="2800" dirty="0"/>
              <a:t>.</a:t>
            </a:r>
            <a:r>
              <a:rPr lang="en-US" sz="2800" noProof="1"/>
              <a:t>Linq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7993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3" grpId="0" animBg="1"/>
      <p:bldP spid="8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827476"/>
            <a:ext cx="9832319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Entity Framework Core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719034"/>
          </a:xfrm>
        </p:spPr>
        <p:txBody>
          <a:bodyPr/>
          <a:lstStyle/>
          <a:p>
            <a:r>
              <a:rPr lang="en-US" dirty="0"/>
              <a:t>Code-First, Database-First, Queries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6867F2A5-AC3B-478D-A68F-8661B31DDA30}"/>
              </a:ext>
            </a:extLst>
          </p:cNvPr>
          <p:cNvGrpSpPr/>
          <p:nvPr/>
        </p:nvGrpSpPr>
        <p:grpSpPr>
          <a:xfrm>
            <a:off x="1763915" y="1393051"/>
            <a:ext cx="8660994" cy="3250794"/>
            <a:chOff x="1903412" y="1393051"/>
            <a:chExt cx="8660994" cy="325079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46BB4FB4-E58C-44F2-8E1E-6828FF8C7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3412" y="1480161"/>
              <a:ext cx="3857625" cy="307657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B5EA3368-1FEC-4827-A1DA-70FE9D8D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13612" y="1393051"/>
              <a:ext cx="3250794" cy="3250794"/>
            </a:xfrm>
            <a:prstGeom prst="rect">
              <a:avLst/>
            </a:prstGeom>
          </p:spPr>
        </p:pic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xmlns="" id="{6792E75E-AAEE-4381-8A01-F07600C2C021}"/>
                </a:ext>
              </a:extLst>
            </p:cNvPr>
            <p:cNvSpPr/>
            <p:nvPr/>
          </p:nvSpPr>
          <p:spPr>
            <a:xfrm>
              <a:off x="6111062" y="2751748"/>
              <a:ext cx="1376553" cy="533400"/>
            </a:xfrm>
            <a:prstGeom prst="rightArrow">
              <a:avLst/>
            </a:prstGeom>
            <a:solidFill>
              <a:srgbClr val="F3BE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435555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Lightweight, extensive and cross-platform version of EF 6</a:t>
            </a:r>
          </a:p>
          <a:p>
            <a:pPr>
              <a:lnSpc>
                <a:spcPct val="100000"/>
              </a:lnSpc>
            </a:pPr>
            <a:r>
              <a:rPr lang="en-US" dirty="0"/>
              <a:t>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non-relational</a:t>
            </a:r>
            <a:r>
              <a:rPr lang="en-US" dirty="0"/>
              <a:t> databases</a:t>
            </a:r>
          </a:p>
          <a:p>
            <a:pPr>
              <a:lnSpc>
                <a:spcPct val="100000"/>
              </a:lnSpc>
            </a:pPr>
            <a:r>
              <a:rPr lang="en-US" dirty="0"/>
              <a:t>Features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implemented in EF Core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Many-to-many relationships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without join model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VisualStudio</a:t>
            </a:r>
            <a:r>
              <a:rPr lang="en-US" dirty="0"/>
              <a:t> wizard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 engineer </a:t>
            </a:r>
            <a:r>
              <a:rPr lang="en-US" dirty="0"/>
              <a:t>model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Lazy-loading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Seed method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Automatic migrations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Core Vs. EF 6</a:t>
            </a:r>
          </a:p>
        </p:txBody>
      </p:sp>
    </p:spTree>
    <p:extLst>
      <p:ext uri="{BB962C8B-B14F-4D97-AF65-F5344CB8AC3E}">
        <p14:creationId xmlns:p14="http://schemas.microsoft.com/office/powerpoint/2010/main" xmlns="" val="204968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Package Manager Console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NuGet Package Manager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EF Core to Project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FAE42F4-8BE8-4B41-977B-AD0306ED4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905000"/>
            <a:ext cx="11009821" cy="5239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Install-Package Microsoft.EntityFrameworkCore.SqlServer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CD36D12-B29B-46A6-8956-D883AF634F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7033" y="3205122"/>
            <a:ext cx="7949579" cy="31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136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Code-First Model – Creating the Context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A2C4EFE2-5B64-44FE-88A9-2A45367AC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entity model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US" dirty="0"/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</a:p>
          <a:p>
            <a:pPr>
              <a:lnSpc>
                <a:spcPct val="100000"/>
              </a:lnSpc>
            </a:pPr>
            <a:r>
              <a:rPr lang="en-US" dirty="0"/>
              <a:t>Create class extending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DbContext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3C3EAEE-ED49-48DF-8B79-4EF335E36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212" y="2554681"/>
            <a:ext cx="111108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 class AppDbContext : DbContext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public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DbSet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&lt;Person&gt; People { get; set; }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protected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override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void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OnConfiguring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DbContextOptionsBuilder optionsBuilder)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{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optionsBuilder.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UseSqlServer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    @"Server=.;Database=TestDb;Integrated Security=True;");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}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xmlns="" id="{62C4ACE2-F12F-4611-86AC-650EEBFC4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4212" y="3352800"/>
            <a:ext cx="3657600" cy="1116854"/>
          </a:xfrm>
          <a:prstGeom prst="wedgeRoundRectCallout">
            <a:avLst>
              <a:gd name="adj1" fmla="val -74397"/>
              <a:gd name="adj2" fmla="val 1182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Connection string for the database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8EC77F1C-82D9-4044-AE19-9FA797F5B261}"/>
              </a:ext>
            </a:extLst>
          </p:cNvPr>
          <p:cNvSpPr/>
          <p:nvPr/>
        </p:nvSpPr>
        <p:spPr>
          <a:xfrm>
            <a:off x="1903412" y="5257800"/>
            <a:ext cx="89916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8128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338836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Without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migrations</a:t>
            </a:r>
            <a:r>
              <a:rPr lang="en-US" dirty="0"/>
              <a:t> with source code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migrations</a:t>
            </a:r>
            <a:r>
              <a:rPr lang="en-US" dirty="0"/>
              <a:t> from Package Manager Console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377887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Code-First Model – Creating the 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5C2D5C6-8ED1-4517-B169-2C1DBE36A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4" y="4112972"/>
            <a:ext cx="10943998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Install-Package Microsoft.EntityFrameworkCore.Tools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Add-Migration InitialCreate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Update-Database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2A1A774-E724-4EBF-8D6B-83D1AF2F2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5" y="2147779"/>
            <a:ext cx="10943998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AppDbContext context = new AppDbContext();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context.Database.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EnsureCreated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xmlns="" val="17832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one-to-many relation with the following entities: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One-to-Many Relation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EC6A02B7-C0DE-426D-BD98-49A2220A839F}"/>
              </a:ext>
            </a:extLst>
          </p:cNvPr>
          <p:cNvGrpSpPr/>
          <p:nvPr/>
        </p:nvGrpSpPr>
        <p:grpSpPr>
          <a:xfrm>
            <a:off x="1446212" y="2271840"/>
            <a:ext cx="9144492" cy="3887108"/>
            <a:chOff x="2480921" y="3934843"/>
            <a:chExt cx="7226982" cy="27522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FF218B01-BC8D-4DCD-8609-7914915A184C}"/>
                </a:ext>
              </a:extLst>
            </p:cNvPr>
            <p:cNvSpPr/>
            <p:nvPr/>
          </p:nvSpPr>
          <p:spPr>
            <a:xfrm>
              <a:off x="2480921" y="4906977"/>
              <a:ext cx="2502582" cy="80802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Department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B86C1F98-AA29-420F-B4C8-C96781171806}"/>
                </a:ext>
              </a:extLst>
            </p:cNvPr>
            <p:cNvSpPr/>
            <p:nvPr/>
          </p:nvSpPr>
          <p:spPr>
            <a:xfrm>
              <a:off x="7205321" y="4906976"/>
              <a:ext cx="2502582" cy="80802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Employee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321D0947-E08B-4133-A69B-FC4E1ADEB4E7}"/>
                </a:ext>
              </a:extLst>
            </p:cNvPr>
            <p:cNvSpPr/>
            <p:nvPr/>
          </p:nvSpPr>
          <p:spPr>
            <a:xfrm>
              <a:off x="7205321" y="5879109"/>
              <a:ext cx="2502582" cy="80802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Employee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xmlns="" id="{563A89E7-75BF-4A49-9D56-A9B8E5030762}"/>
                </a:ext>
              </a:extLst>
            </p:cNvPr>
            <p:cNvSpPr/>
            <p:nvPr/>
          </p:nvSpPr>
          <p:spPr>
            <a:xfrm>
              <a:off x="7205321" y="3934843"/>
              <a:ext cx="2502582" cy="80802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Employee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xmlns="" id="{5D541697-B973-4C52-8539-7ADCB83EC6AC}"/>
                </a:ext>
              </a:extLst>
            </p:cNvPr>
            <p:cNvCxnSpPr>
              <a:cxnSpLocks/>
              <a:stCxn id="26" idx="3"/>
              <a:endCxn id="29" idx="1"/>
            </p:cNvCxnSpPr>
            <p:nvPr/>
          </p:nvCxnSpPr>
          <p:spPr>
            <a:xfrm flipV="1">
              <a:off x="4983503" y="4338855"/>
              <a:ext cx="2221818" cy="97213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xmlns="" id="{2911546E-13B6-47F6-8E71-C2F5C67B31B0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 flipV="1">
              <a:off x="4983503" y="5310988"/>
              <a:ext cx="2221818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xmlns="" id="{F83774C7-B91A-48C3-8ED4-18AA41DCC1A3}"/>
                </a:ext>
              </a:extLst>
            </p:cNvPr>
            <p:cNvCxnSpPr>
              <a:stCxn id="26" idx="3"/>
              <a:endCxn id="28" idx="1"/>
            </p:cNvCxnSpPr>
            <p:nvPr/>
          </p:nvCxnSpPr>
          <p:spPr>
            <a:xfrm>
              <a:off x="4983503" y="5310989"/>
              <a:ext cx="2221818" cy="97213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117100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One-to-Many Relation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9BDC662-9D38-4F17-8C6C-6293EEFF8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136246"/>
            <a:ext cx="10903255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Employee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Id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[Required]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[MaxLength(50)]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Name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DepartmentId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virtual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Department Department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08184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One-to-Many Relation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9BDC662-9D38-4F17-8C6C-6293EEFF8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57" y="1174312"/>
            <a:ext cx="10903255" cy="5034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Department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Initialize Employees collection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Id { get; set; }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[Required]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[MaxLength(50)]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Name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virtual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ICollection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&lt;Employee&gt; Employees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04569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B5804565-C055-4F9F-BA6C-3E87B0D7CF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1268902"/>
                  </p:ext>
                </p:extLst>
              </p:nvPr>
            </p:nvGraphicFramePr>
            <p:xfrm>
              <a:off x="4113212" y="1190022"/>
              <a:ext cx="4114800" cy="2315178"/>
            </p:xfrm>
            <a:graphic>
              <a:graphicData uri="http://schemas.microsoft.com/office/powerpoint/2016/sectionzoom">
                <psez:sectionZm>
                  <psez:sectionZmObj sectionId="{BC4A3995-4CED-4320-A673-95328C9C809D}">
                    <psez:zmPr id="{14134C35-4E5C-42C7-92A9-6CDA7A2D2134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14800" cy="23151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5" name="Section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B5804565-C055-4F9F-BA6C-3E87B0D7CF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13212" y="1190022"/>
                <a:ext cx="4114800" cy="23151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C10CF742-0AF5-492B-A0B3-E619A1D5A3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7994438"/>
                  </p:ext>
                </p:extLst>
              </p:nvPr>
            </p:nvGraphicFramePr>
            <p:xfrm>
              <a:off x="836612" y="3933222"/>
              <a:ext cx="4114800" cy="2315178"/>
            </p:xfrm>
            <a:graphic>
              <a:graphicData uri="http://schemas.microsoft.com/office/powerpoint/2016/sectionzoom">
                <psez:sectionZm>
                  <psez:sectionZmObj sectionId="{D50B3049-70C2-4A7B-A434-1CA88C6C24CD}">
                    <psez:zmPr id="{44EF6262-A726-4175-869D-AA97F7B63FAC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14800" cy="23151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7" name="Section Zoom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C10CF742-0AF5-492B-A0B3-E619A1D5A3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6612" y="3933222"/>
                <a:ext cx="4114800" cy="23151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9C031389-B82F-4ECC-BD41-5CB7A49FFA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8882841"/>
                  </p:ext>
                </p:extLst>
              </p:nvPr>
            </p:nvGraphicFramePr>
            <p:xfrm>
              <a:off x="7433008" y="3933222"/>
              <a:ext cx="4114800" cy="2315178"/>
            </p:xfrm>
            <a:graphic>
              <a:graphicData uri="http://schemas.microsoft.com/office/powerpoint/2016/sectionzoom">
                <psez:sectionZm>
                  <psez:sectionZmObj sectionId="{0EBCF037-30E0-4149-8442-B2F2C5D19646}">
                    <psez:zmPr id="{EE36FFD0-CE0D-477F-838E-4D41F9A274FE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14800" cy="23151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9" name="Section Zoom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9C031389-B82F-4ECC-BD41-5CB7A49FF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33008" y="3933222"/>
                <a:ext cx="4114800" cy="23151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Alternative Solution: </a:t>
            </a:r>
            <a:r>
              <a:rPr lang="en-US" noProof="1"/>
              <a:t>modelBuilder</a:t>
            </a:r>
            <a:r>
              <a:rPr lang="en-US" dirty="0"/>
              <a:t> object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9BDC662-9D38-4F17-8C6C-6293EEFF8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57" y="1828800"/>
            <a:ext cx="10903255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protected override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OnModelCreating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ModelBuilder modelBuilder)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modelBuilder.Entity&lt;Employee&gt;()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HasOne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&lt;Department&gt;(emp =&gt; emp.Department)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WithMany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 =&gt; d.Employees)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HasForeignKey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(emp =&gt; emp.DepartmentId);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xmlns="" val="169269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 the database from the previous problem</a:t>
            </a:r>
          </a:p>
          <a:p>
            <a:r>
              <a:rPr lang="en-US" dirty="0"/>
              <a:t>Add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manager</a:t>
            </a:r>
            <a:r>
              <a:rPr lang="en-US" dirty="0"/>
              <a:t> to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Employee</a:t>
            </a:r>
            <a:r>
              <a:rPr lang="en-US" dirty="0"/>
              <a:t> class</a:t>
            </a:r>
          </a:p>
          <a:p>
            <a:r>
              <a:rPr lang="en-US" dirty="0"/>
              <a:t>The manager is an object of type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Employee</a:t>
            </a:r>
          </a:p>
          <a:p>
            <a:r>
              <a:rPr lang="en-US" dirty="0"/>
              <a:t>The manager property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optional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Self-Referenced Table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62B00F5D-4FDC-476A-9D43-5933AA8B4C59}"/>
              </a:ext>
            </a:extLst>
          </p:cNvPr>
          <p:cNvGrpSpPr/>
          <p:nvPr/>
        </p:nvGrpSpPr>
        <p:grpSpPr>
          <a:xfrm>
            <a:off x="7923212" y="3505200"/>
            <a:ext cx="3188516" cy="2856176"/>
            <a:chOff x="8304212" y="3048001"/>
            <a:chExt cx="3188516" cy="28561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6D471C70-A809-4373-B3F2-775FDCB1DCF7}"/>
                </a:ext>
              </a:extLst>
            </p:cNvPr>
            <p:cNvGrpSpPr/>
            <p:nvPr/>
          </p:nvGrpSpPr>
          <p:grpSpPr>
            <a:xfrm>
              <a:off x="8304212" y="3048001"/>
              <a:ext cx="3188516" cy="2856176"/>
              <a:chOff x="8868080" y="2335790"/>
              <a:chExt cx="2328532" cy="285617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xmlns="" id="{AE0D08BB-3261-4CA8-B532-A89698C06EE5}"/>
                  </a:ext>
                </a:extLst>
              </p:cNvPr>
              <p:cNvGrpSpPr/>
              <p:nvPr/>
            </p:nvGrpSpPr>
            <p:grpSpPr>
              <a:xfrm>
                <a:off x="8868080" y="2335790"/>
                <a:ext cx="2328532" cy="2856176"/>
                <a:chOff x="4446384" y="759663"/>
                <a:chExt cx="2943427" cy="3133949"/>
              </a:xfrm>
            </p:grpSpPr>
            <p:sp>
              <p:nvSpPr>
                <p:cNvPr id="16" name="Rectangle: Rounded Corners 6">
                  <a:extLst>
                    <a:ext uri="{FF2B5EF4-FFF2-40B4-BE49-F238E27FC236}">
                      <a16:creationId xmlns:a16="http://schemas.microsoft.com/office/drawing/2014/main" xmlns="" id="{A86CEFB7-CF3F-4F04-80FB-BBE5D1A59C66}"/>
                    </a:ext>
                  </a:extLst>
                </p:cNvPr>
                <p:cNvSpPr/>
                <p:nvPr/>
              </p:nvSpPr>
              <p:spPr>
                <a:xfrm>
                  <a:off x="4446384" y="759663"/>
                  <a:ext cx="2943427" cy="3133949"/>
                </a:xfrm>
                <a:prstGeom prst="roundRect">
                  <a:avLst>
                    <a:gd name="adj" fmla="val 5385"/>
                  </a:avLst>
                </a:prstGeom>
                <a:solidFill>
                  <a:srgbClr val="F0A22E">
                    <a:alpha val="25098"/>
                  </a:srgbClr>
                </a:solidFill>
                <a:ln w="57150">
                  <a:solidFill>
                    <a:srgbClr val="F3CD6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7" name="Rectangle: Rounded Corners 13">
                  <a:extLst>
                    <a:ext uri="{FF2B5EF4-FFF2-40B4-BE49-F238E27FC236}">
                      <a16:creationId xmlns:a16="http://schemas.microsoft.com/office/drawing/2014/main" xmlns="" id="{28A8A79F-7E41-484D-A9BB-BD4F5153D55E}"/>
                    </a:ext>
                  </a:extLst>
                </p:cNvPr>
                <p:cNvSpPr/>
                <p:nvPr/>
              </p:nvSpPr>
              <p:spPr>
                <a:xfrm>
                  <a:off x="4770843" y="2058261"/>
                  <a:ext cx="2281666" cy="514356"/>
                </a:xfrm>
                <a:prstGeom prst="roundRect">
                  <a:avLst>
                    <a:gd name="adj" fmla="val 5319"/>
                  </a:avLst>
                </a:prstGeom>
                <a:solidFill>
                  <a:srgbClr val="F0A22E">
                    <a:alpha val="25098"/>
                  </a:srgbClr>
                </a:solidFill>
                <a:ln w="38100">
                  <a:solidFill>
                    <a:srgbClr val="F3CD6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BEEDC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Name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="" id="{1F6D73D1-105E-46A2-A7A3-BD162622154B}"/>
                    </a:ext>
                  </a:extLst>
                </p:cNvPr>
                <p:cNvSpPr txBox="1"/>
                <p:nvPr/>
              </p:nvSpPr>
              <p:spPr>
                <a:xfrm>
                  <a:off x="4670628" y="906947"/>
                  <a:ext cx="2482096" cy="5741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noProof="1">
                      <a:solidFill>
                        <a:schemeClr val="tx2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anose="020B0609020204030204" pitchFamily="49" charset="0"/>
                    </a:rPr>
                    <a:t>Employee</a:t>
                  </a:r>
                </a:p>
              </p:txBody>
            </p:sp>
            <p:sp>
              <p:nvSpPr>
                <p:cNvPr id="19" name="Rectangle: Rounded Corners 13">
                  <a:extLst>
                    <a:ext uri="{FF2B5EF4-FFF2-40B4-BE49-F238E27FC236}">
                      <a16:creationId xmlns:a16="http://schemas.microsoft.com/office/drawing/2014/main" xmlns="" id="{846C976A-C4B3-4548-A770-2F7C33129E88}"/>
                    </a:ext>
                  </a:extLst>
                </p:cNvPr>
                <p:cNvSpPr/>
                <p:nvPr/>
              </p:nvSpPr>
              <p:spPr>
                <a:xfrm>
                  <a:off x="4770844" y="2566974"/>
                  <a:ext cx="2281664" cy="514356"/>
                </a:xfrm>
                <a:prstGeom prst="roundRect">
                  <a:avLst>
                    <a:gd name="adj" fmla="val 5319"/>
                  </a:avLst>
                </a:prstGeom>
                <a:solidFill>
                  <a:srgbClr val="F0A22E">
                    <a:alpha val="25098"/>
                  </a:srgbClr>
                </a:solidFill>
                <a:ln w="38100">
                  <a:solidFill>
                    <a:srgbClr val="F3CD6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BEEDC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Department</a:t>
                  </a:r>
                </a:p>
              </p:txBody>
            </p:sp>
          </p:grpSp>
          <p:sp>
            <p:nvSpPr>
              <p:cNvPr id="15" name="Rectangle: Rounded Corners 13">
                <a:extLst>
                  <a:ext uri="{FF2B5EF4-FFF2-40B4-BE49-F238E27FC236}">
                    <a16:creationId xmlns:a16="http://schemas.microsoft.com/office/drawing/2014/main" xmlns="" id="{0ACD8E83-9FC2-495D-A6D5-F21500DB3F5E}"/>
                  </a:ext>
                </a:extLst>
              </p:cNvPr>
              <p:cNvSpPr/>
              <p:nvPr/>
            </p:nvSpPr>
            <p:spPr>
              <a:xfrm>
                <a:off x="9124759" y="4451680"/>
                <a:ext cx="1805014" cy="468767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Manager</a:t>
                </a:r>
              </a:p>
            </p:txBody>
          </p:sp>
        </p:grpSp>
        <p:sp>
          <p:nvSpPr>
            <p:cNvPr id="20" name="Rectangle: Rounded Corners 13">
              <a:extLst>
                <a:ext uri="{FF2B5EF4-FFF2-40B4-BE49-F238E27FC236}">
                  <a16:creationId xmlns:a16="http://schemas.microsoft.com/office/drawing/2014/main" xmlns="" id="{8D491D13-491A-4759-A038-31297079D0D9}"/>
                </a:ext>
              </a:extLst>
            </p:cNvPr>
            <p:cNvSpPr/>
            <p:nvPr/>
          </p:nvSpPr>
          <p:spPr>
            <a:xfrm>
              <a:off x="8655687" y="3766206"/>
              <a:ext cx="2471652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Id</a:t>
              </a:r>
            </a:p>
          </p:txBody>
        </p:sp>
      </p:grpSp>
      <p:sp>
        <p:nvSpPr>
          <p:cNvPr id="6" name="Arrow: Curved Up 5">
            <a:extLst>
              <a:ext uri="{FF2B5EF4-FFF2-40B4-BE49-F238E27FC236}">
                <a16:creationId xmlns:a16="http://schemas.microsoft.com/office/drawing/2014/main" xmlns="" id="{457CCDE2-6EA4-4992-AF16-73B6C78094C5}"/>
              </a:ext>
            </a:extLst>
          </p:cNvPr>
          <p:cNvSpPr/>
          <p:nvPr/>
        </p:nvSpPr>
        <p:spPr>
          <a:xfrm rot="16200000" flipV="1">
            <a:off x="6940125" y="4640687"/>
            <a:ext cx="1676399" cy="9294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948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 the database from the previous problem</a:t>
            </a:r>
          </a:p>
          <a:p>
            <a:r>
              <a:rPr lang="en-US" dirty="0"/>
              <a:t>Add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manager</a:t>
            </a:r>
            <a:r>
              <a:rPr lang="en-US" dirty="0"/>
              <a:t> to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Employee</a:t>
            </a:r>
            <a:r>
              <a:rPr lang="en-US" dirty="0"/>
              <a:t> class</a:t>
            </a:r>
          </a:p>
          <a:p>
            <a:r>
              <a:rPr lang="en-US" dirty="0"/>
              <a:t>The manager is an object of type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Employee</a:t>
            </a:r>
          </a:p>
          <a:p>
            <a:r>
              <a:rPr lang="en-US" dirty="0"/>
              <a:t>The manager property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optional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Self-Referenced Table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62B00F5D-4FDC-476A-9D43-5933AA8B4C59}"/>
              </a:ext>
            </a:extLst>
          </p:cNvPr>
          <p:cNvGrpSpPr/>
          <p:nvPr/>
        </p:nvGrpSpPr>
        <p:grpSpPr>
          <a:xfrm>
            <a:off x="7923212" y="3505200"/>
            <a:ext cx="3188516" cy="2856176"/>
            <a:chOff x="8304212" y="3048001"/>
            <a:chExt cx="3188516" cy="28561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6D471C70-A809-4373-B3F2-775FDCB1DCF7}"/>
                </a:ext>
              </a:extLst>
            </p:cNvPr>
            <p:cNvGrpSpPr/>
            <p:nvPr/>
          </p:nvGrpSpPr>
          <p:grpSpPr>
            <a:xfrm>
              <a:off x="8304212" y="3048001"/>
              <a:ext cx="3188516" cy="2856176"/>
              <a:chOff x="8868080" y="2335790"/>
              <a:chExt cx="2328532" cy="285617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xmlns="" id="{AE0D08BB-3261-4CA8-B532-A89698C06EE5}"/>
                  </a:ext>
                </a:extLst>
              </p:cNvPr>
              <p:cNvGrpSpPr/>
              <p:nvPr/>
            </p:nvGrpSpPr>
            <p:grpSpPr>
              <a:xfrm>
                <a:off x="8868080" y="2335790"/>
                <a:ext cx="2328532" cy="2856176"/>
                <a:chOff x="4446384" y="759663"/>
                <a:chExt cx="2943427" cy="3133949"/>
              </a:xfrm>
            </p:grpSpPr>
            <p:sp>
              <p:nvSpPr>
                <p:cNvPr id="16" name="Rectangle: Rounded Corners 6">
                  <a:extLst>
                    <a:ext uri="{FF2B5EF4-FFF2-40B4-BE49-F238E27FC236}">
                      <a16:creationId xmlns:a16="http://schemas.microsoft.com/office/drawing/2014/main" xmlns="" id="{A86CEFB7-CF3F-4F04-80FB-BBE5D1A59C66}"/>
                    </a:ext>
                  </a:extLst>
                </p:cNvPr>
                <p:cNvSpPr/>
                <p:nvPr/>
              </p:nvSpPr>
              <p:spPr>
                <a:xfrm>
                  <a:off x="4446384" y="759663"/>
                  <a:ext cx="2943427" cy="3133949"/>
                </a:xfrm>
                <a:prstGeom prst="roundRect">
                  <a:avLst>
                    <a:gd name="adj" fmla="val 5385"/>
                  </a:avLst>
                </a:prstGeom>
                <a:solidFill>
                  <a:srgbClr val="F0A22E">
                    <a:alpha val="25098"/>
                  </a:srgbClr>
                </a:solidFill>
                <a:ln w="57150">
                  <a:solidFill>
                    <a:srgbClr val="F3CD6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7" name="Rectangle: Rounded Corners 13">
                  <a:extLst>
                    <a:ext uri="{FF2B5EF4-FFF2-40B4-BE49-F238E27FC236}">
                      <a16:creationId xmlns:a16="http://schemas.microsoft.com/office/drawing/2014/main" xmlns="" id="{28A8A79F-7E41-484D-A9BB-BD4F5153D55E}"/>
                    </a:ext>
                  </a:extLst>
                </p:cNvPr>
                <p:cNvSpPr/>
                <p:nvPr/>
              </p:nvSpPr>
              <p:spPr>
                <a:xfrm>
                  <a:off x="4770843" y="2058261"/>
                  <a:ext cx="2281666" cy="514356"/>
                </a:xfrm>
                <a:prstGeom prst="roundRect">
                  <a:avLst>
                    <a:gd name="adj" fmla="val 5319"/>
                  </a:avLst>
                </a:prstGeom>
                <a:solidFill>
                  <a:srgbClr val="F0A22E">
                    <a:alpha val="25098"/>
                  </a:srgbClr>
                </a:solidFill>
                <a:ln w="38100">
                  <a:solidFill>
                    <a:srgbClr val="F3CD6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BEEDC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Name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="" id="{1F6D73D1-105E-46A2-A7A3-BD162622154B}"/>
                    </a:ext>
                  </a:extLst>
                </p:cNvPr>
                <p:cNvSpPr txBox="1"/>
                <p:nvPr/>
              </p:nvSpPr>
              <p:spPr>
                <a:xfrm>
                  <a:off x="4670628" y="906947"/>
                  <a:ext cx="2482096" cy="5741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noProof="1">
                      <a:solidFill>
                        <a:schemeClr val="tx2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anose="020B0609020204030204" pitchFamily="49" charset="0"/>
                    </a:rPr>
                    <a:t>Employee</a:t>
                  </a:r>
                </a:p>
              </p:txBody>
            </p:sp>
            <p:sp>
              <p:nvSpPr>
                <p:cNvPr id="19" name="Rectangle: Rounded Corners 13">
                  <a:extLst>
                    <a:ext uri="{FF2B5EF4-FFF2-40B4-BE49-F238E27FC236}">
                      <a16:creationId xmlns:a16="http://schemas.microsoft.com/office/drawing/2014/main" xmlns="" id="{846C976A-C4B3-4548-A770-2F7C33129E88}"/>
                    </a:ext>
                  </a:extLst>
                </p:cNvPr>
                <p:cNvSpPr/>
                <p:nvPr/>
              </p:nvSpPr>
              <p:spPr>
                <a:xfrm>
                  <a:off x="4770844" y="2566974"/>
                  <a:ext cx="2281664" cy="514356"/>
                </a:xfrm>
                <a:prstGeom prst="roundRect">
                  <a:avLst>
                    <a:gd name="adj" fmla="val 5319"/>
                  </a:avLst>
                </a:prstGeom>
                <a:solidFill>
                  <a:srgbClr val="F0A22E">
                    <a:alpha val="25098"/>
                  </a:srgbClr>
                </a:solidFill>
                <a:ln w="38100">
                  <a:solidFill>
                    <a:srgbClr val="F3CD6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BEEDC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Department</a:t>
                  </a:r>
                </a:p>
              </p:txBody>
            </p:sp>
          </p:grpSp>
          <p:sp>
            <p:nvSpPr>
              <p:cNvPr id="15" name="Rectangle: Rounded Corners 13">
                <a:extLst>
                  <a:ext uri="{FF2B5EF4-FFF2-40B4-BE49-F238E27FC236}">
                    <a16:creationId xmlns:a16="http://schemas.microsoft.com/office/drawing/2014/main" xmlns="" id="{0ACD8E83-9FC2-495D-A6D5-F21500DB3F5E}"/>
                  </a:ext>
                </a:extLst>
              </p:cNvPr>
              <p:cNvSpPr/>
              <p:nvPr/>
            </p:nvSpPr>
            <p:spPr>
              <a:xfrm>
                <a:off x="9124759" y="4451680"/>
                <a:ext cx="1805014" cy="468767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Manager</a:t>
                </a:r>
              </a:p>
            </p:txBody>
          </p:sp>
        </p:grpSp>
        <p:sp>
          <p:nvSpPr>
            <p:cNvPr id="20" name="Rectangle: Rounded Corners 13">
              <a:extLst>
                <a:ext uri="{FF2B5EF4-FFF2-40B4-BE49-F238E27FC236}">
                  <a16:creationId xmlns:a16="http://schemas.microsoft.com/office/drawing/2014/main" xmlns="" id="{8D491D13-491A-4759-A038-31297079D0D9}"/>
                </a:ext>
              </a:extLst>
            </p:cNvPr>
            <p:cNvSpPr/>
            <p:nvPr/>
          </p:nvSpPr>
          <p:spPr>
            <a:xfrm>
              <a:off x="8655687" y="3766206"/>
              <a:ext cx="2471652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Id</a:t>
              </a:r>
            </a:p>
          </p:txBody>
        </p:sp>
      </p:grpSp>
      <p:sp>
        <p:nvSpPr>
          <p:cNvPr id="23" name="AutoShape 5">
            <a:extLst>
              <a:ext uri="{FF2B5EF4-FFF2-40B4-BE49-F238E27FC236}">
                <a16:creationId xmlns:a16="http://schemas.microsoft.com/office/drawing/2014/main" xmlns="" id="{B8D03301-784D-4C2D-858F-337958F88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0840" y="4223405"/>
            <a:ext cx="3657600" cy="614915"/>
          </a:xfrm>
          <a:prstGeom prst="wedgeRoundRectCallout">
            <a:avLst>
              <a:gd name="adj1" fmla="val 131038"/>
              <a:gd name="adj2" fmla="val -153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Primary Key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4" name="AutoShape 5">
            <a:extLst>
              <a:ext uri="{FF2B5EF4-FFF2-40B4-BE49-F238E27FC236}">
                <a16:creationId xmlns:a16="http://schemas.microsoft.com/office/drawing/2014/main" xmlns="" id="{FAD6E055-0061-442C-9C0F-5247BA16B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252" y="5548015"/>
            <a:ext cx="3657600" cy="614915"/>
          </a:xfrm>
          <a:prstGeom prst="wedgeRoundRectCallout">
            <a:avLst>
              <a:gd name="adj1" fmla="val 119444"/>
              <a:gd name="adj2" fmla="val -24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Foreign Key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245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83DD80E4-370E-432F-978C-B822C0399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Add property Manager and an employees collection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Implement self-reference in the </a:t>
            </a:r>
            <a:r>
              <a:rPr lang="en-US" noProof="1"/>
              <a:t>OnModelCreating</a:t>
            </a:r>
            <a:r>
              <a:rPr lang="en-US" dirty="0"/>
              <a:t> method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Self-Referenced Table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9BB991E-B756-41EB-8AF5-7770508F5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07" y="1983889"/>
            <a:ext cx="1154439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virtual Employee Manager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virtual ICollection&lt;Employee&gt; Employees {get;set;}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73CAE861-B675-4DA4-95FE-DC7D41DB4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07" y="3936298"/>
            <a:ext cx="10903255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modelBuilder.Entity&lt;Employee&gt;()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.HasOne&lt;Employee&gt;(emp =&gt; emp.Manager)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.WithMany(m =&gt; m.Employees)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.HasForeignKey(emp =&gt; emp.ManagerId)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OnDelete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(DeleteBehavior.Restrict);</a:t>
            </a:r>
          </a:p>
        </p:txBody>
      </p:sp>
    </p:spTree>
    <p:extLst>
      <p:ext uri="{BB962C8B-B14F-4D97-AF65-F5344CB8AC3E}">
        <p14:creationId xmlns:p14="http://schemas.microsoft.com/office/powerpoint/2010/main" xmlns="" val="18309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Many-to-Many Relation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456A732A-D128-48B6-8A7A-51962B8B284D}"/>
              </a:ext>
            </a:extLst>
          </p:cNvPr>
          <p:cNvGrpSpPr/>
          <p:nvPr/>
        </p:nvGrpSpPr>
        <p:grpSpPr>
          <a:xfrm>
            <a:off x="1751012" y="2362200"/>
            <a:ext cx="8683715" cy="3657600"/>
            <a:chOff x="2480921" y="3359335"/>
            <a:chExt cx="7226982" cy="304402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37FAAD6E-92F4-4C36-A8F9-93C181A0F9EC}"/>
                </a:ext>
              </a:extLst>
            </p:cNvPr>
            <p:cNvSpPr/>
            <p:nvPr/>
          </p:nvSpPr>
          <p:spPr>
            <a:xfrm>
              <a:off x="2480921" y="4477334"/>
              <a:ext cx="2502582" cy="80802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Student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DED0B1B8-1FFA-4DAC-9F5B-2CADB71554B3}"/>
                </a:ext>
              </a:extLst>
            </p:cNvPr>
            <p:cNvSpPr/>
            <p:nvPr/>
          </p:nvSpPr>
          <p:spPr>
            <a:xfrm>
              <a:off x="7205321" y="5053697"/>
              <a:ext cx="2502582" cy="80802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Course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7C1280FB-154F-4CDA-B741-8FB742D7FB27}"/>
                </a:ext>
              </a:extLst>
            </p:cNvPr>
            <p:cNvSpPr/>
            <p:nvPr/>
          </p:nvSpPr>
          <p:spPr>
            <a:xfrm>
              <a:off x="7205321" y="3942917"/>
              <a:ext cx="2502582" cy="80802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Course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5B37C25A-7D6F-493E-B7C9-3E71B222E342}"/>
                </a:ext>
              </a:extLst>
            </p:cNvPr>
            <p:cNvSpPr/>
            <p:nvPr/>
          </p:nvSpPr>
          <p:spPr>
            <a:xfrm>
              <a:off x="2480921" y="3359335"/>
              <a:ext cx="2502582" cy="80802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Student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xmlns="" id="{2F36F7A4-4EA8-43D3-882F-70F9262BCE48}"/>
                </a:ext>
              </a:extLst>
            </p:cNvPr>
            <p:cNvSpPr/>
            <p:nvPr/>
          </p:nvSpPr>
          <p:spPr>
            <a:xfrm>
              <a:off x="2480921" y="5595333"/>
              <a:ext cx="2502582" cy="80802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Student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D9B95FA8-6E82-4CCB-AC3C-3436425EB05F}"/>
                </a:ext>
              </a:extLst>
            </p:cNvPr>
            <p:cNvCxnSpPr>
              <a:stCxn id="8" idx="3"/>
              <a:endCxn id="7" idx="1"/>
            </p:cNvCxnSpPr>
            <p:nvPr/>
          </p:nvCxnSpPr>
          <p:spPr>
            <a:xfrm>
              <a:off x="4983503" y="3763347"/>
              <a:ext cx="2221818" cy="583582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A6E9DEF2-E6F6-41E5-B357-3A350284E3B7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 flipV="1">
              <a:off x="4983503" y="4346929"/>
              <a:ext cx="2221818" cy="534417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E1857632-910B-4146-B662-3402EF31888C}"/>
                </a:ext>
              </a:extLst>
            </p:cNvPr>
            <p:cNvCxnSpPr>
              <a:stCxn id="9" idx="3"/>
              <a:endCxn id="7" idx="1"/>
            </p:cNvCxnSpPr>
            <p:nvPr/>
          </p:nvCxnSpPr>
          <p:spPr>
            <a:xfrm flipV="1">
              <a:off x="4983503" y="4346929"/>
              <a:ext cx="2221818" cy="1652416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5DF76AAE-B9C4-4695-A4BA-30B56ED05BEF}"/>
                </a:ext>
              </a:extLst>
            </p:cNvPr>
            <p:cNvCxnSpPr>
              <a:stCxn id="9" idx="3"/>
              <a:endCxn id="6" idx="1"/>
            </p:cNvCxnSpPr>
            <p:nvPr/>
          </p:nvCxnSpPr>
          <p:spPr>
            <a:xfrm flipV="1">
              <a:off x="4983503" y="5457709"/>
              <a:ext cx="2221818" cy="541636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BD159451-DA1C-45A2-9AE1-88A39234A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Implement many-to-many relation with the following entities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89253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Many-to-Many Relation (1)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7492550-F0E2-43C3-81C2-DEA752D5D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041" y="1295400"/>
            <a:ext cx="11342742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Student()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this.StudentsCourses = new HashSet&lt;StudentsCourses&gt;();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Id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Name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ICollection&lt;StudentCourse&gt; StudentsCourses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Implement the Course class</a:t>
            </a:r>
          </a:p>
        </p:txBody>
      </p:sp>
    </p:spTree>
    <p:extLst>
      <p:ext uri="{BB962C8B-B14F-4D97-AF65-F5344CB8AC3E}">
        <p14:creationId xmlns:p14="http://schemas.microsoft.com/office/powerpoint/2010/main" xmlns="" val="367179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Many-to-Many Relation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3D8814F-20C4-4C06-A18E-1F58FF25A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2" y="1905000"/>
            <a:ext cx="6934200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StudentCourse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StudentId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Student Student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CourseId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Course Course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xmlns="" id="{56FD82A1-28EF-430E-83CD-3CE26C072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2784" y="2324252"/>
            <a:ext cx="4327609" cy="1064981"/>
          </a:xfrm>
          <a:prstGeom prst="wedgeRoundRectCallout">
            <a:avLst>
              <a:gd name="adj1" fmla="val 33963"/>
              <a:gd name="adj2" fmla="val -14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Join model for Student and Course models 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xmlns="" id="{0D3DC5B7-C727-4196-8B5E-EE56E64C9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663" y="3697360"/>
            <a:ext cx="4327609" cy="1701628"/>
          </a:xfrm>
          <a:prstGeom prst="wedgeRoundRectCallout">
            <a:avLst>
              <a:gd name="adj1" fmla="val -30160"/>
              <a:gd name="adj2" fmla="val -6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Implements one-to-many relation with each of the joined tables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595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Many-to-Many Relation (3)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3D8814F-20C4-4C06-A18E-1F58FF25A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1295400"/>
            <a:ext cx="10515600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protected override void OnModelCreating(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ModelBuilder modelBuilder)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modelBuilder.Entity&lt;StudentCourse&gt;()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HasKey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(sc =&gt; new { sc.StudentId, sc.CourseId });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modelBuilder.Entity&lt;StudentCourse&gt;()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.HasOne&lt;Student&gt;(sc =&gt; sc.Student)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.WithMany(st =&gt; st.StudentsCourses)</a:t>
            </a:r>
          </a:p>
          <a:p>
            <a:pPr lvl="1">
              <a:buClr>
                <a:srgbClr val="F2B254"/>
              </a:buClr>
              <a:buSzPct val="10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HasForeignKey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(sc =&gt; sc.StudentId);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add Course-StudentCourse relation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xmlns="" id="{9EFE517D-4D3F-44D5-A7A0-1D2D6A383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4212" y="3722367"/>
            <a:ext cx="2743200" cy="1064981"/>
          </a:xfrm>
          <a:prstGeom prst="wedgeRoundRectCallout">
            <a:avLst>
              <a:gd name="adj1" fmla="val -39467"/>
              <a:gd name="adj2" fmla="val -922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Composite Primary Key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20186A4B-C0E3-49C9-8DA8-D28A28A913D1}"/>
              </a:ext>
            </a:extLst>
          </p:cNvPr>
          <p:cNvSpPr/>
          <p:nvPr/>
        </p:nvSpPr>
        <p:spPr>
          <a:xfrm>
            <a:off x="1674812" y="2819400"/>
            <a:ext cx="80916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107344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Database-First Model - Specifics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AD663F9-F044-43E6-A3A0-A7218E83C41F}"/>
              </a:ext>
            </a:extLst>
          </p:cNvPr>
          <p:cNvSpPr txBox="1">
            <a:spLocks/>
          </p:cNvSpPr>
          <p:nvPr/>
        </p:nvSpPr>
        <p:spPr>
          <a:xfrm>
            <a:off x="190412" y="1343402"/>
            <a:ext cx="11804822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Requires additional components</a:t>
            </a:r>
          </a:p>
          <a:p>
            <a:pPr>
              <a:lnSpc>
                <a:spcPct val="100000"/>
              </a:lnSpc>
            </a:pPr>
            <a:r>
              <a:rPr lang="en-US" dirty="0"/>
              <a:t>Provides control for: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Directory for generated models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Scaffolded tables and schemas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Name of generated </a:t>
            </a:r>
            <a:r>
              <a:rPr lang="en-US" noProof="1"/>
              <a:t>DbContext</a:t>
            </a:r>
            <a:r>
              <a:rPr lang="en-US" dirty="0"/>
              <a:t> model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Attributes to configure the model</a:t>
            </a:r>
          </a:p>
          <a:p>
            <a:pPr>
              <a:lnSpc>
                <a:spcPct val="100000"/>
              </a:lnSpc>
            </a:pPr>
            <a:r>
              <a:rPr lang="en-US" dirty="0"/>
              <a:t>Can be applied only to projects marked as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StartUp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Project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More information and examples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EF Core Documentation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7340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Database-First Example: Needed Packages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FA33E90-81E3-445D-AD05-B1804FA83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AD663F9-F044-43E6-A3A0-A7218E83C41F}"/>
              </a:ext>
            </a:extLst>
          </p:cNvPr>
          <p:cNvSpPr txBox="1">
            <a:spLocks/>
          </p:cNvSpPr>
          <p:nvPr/>
        </p:nvSpPr>
        <p:spPr>
          <a:xfrm>
            <a:off x="192001" y="1143000"/>
            <a:ext cx="11804822" cy="76199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Install with Package Manager Console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0CB09CF-CE71-4E93-A6FD-6F128458A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1905000"/>
            <a:ext cx="10215575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Install-Package Microsoft.EntityFrameworkCore.Tools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Install-Package Microsoft.EntityFrameworkCore.SqlServer.Design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65723C9-4E73-4DC8-8A86-2697CEE79C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011" y="4351518"/>
            <a:ext cx="8492419" cy="217348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4A275AF7-7904-4CB6-A309-A095DD2463E6}"/>
              </a:ext>
            </a:extLst>
          </p:cNvPr>
          <p:cNvSpPr txBox="1">
            <a:spLocks/>
          </p:cNvSpPr>
          <p:nvPr/>
        </p:nvSpPr>
        <p:spPr>
          <a:xfrm>
            <a:off x="190413" y="3581400"/>
            <a:ext cx="11804822" cy="76199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Install From NuGet Package Manager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223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xmlns="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Create the Database (1)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8DE04219-05C3-4AC7-AADC-0C2577E33984}"/>
              </a:ext>
            </a:extLst>
          </p:cNvPr>
          <p:cNvSpPr txBox="1">
            <a:spLocks/>
          </p:cNvSpPr>
          <p:nvPr/>
        </p:nvSpPr>
        <p:spPr>
          <a:xfrm>
            <a:off x="382415" y="1257828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Run the scripts to create a database and add a table</a:t>
            </a:r>
          </a:p>
          <a:p>
            <a:pPr lvl="1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8BC4D60-5973-40CE-A8A7-F53D087D2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4" y="2261901"/>
            <a:ext cx="10515600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DATABASE [BlogDb];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[BlogDb];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TABLE [Users] 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[UserId] int NOT NULL IDENTITY,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[Name] nvarchar(max) NOT NULL,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CONSTRAINT [PK_User] PRIMARY KEY ([UserId])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xmlns="" val="374929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Create the Database (2)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FA33E90-81E3-445D-AD05-B1804FA83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1229777-5823-4E36-B6DB-3495BCE75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730" y="2132984"/>
            <a:ext cx="10898188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TABLE [Posts] 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[PostId] int NOT NULL IDENTITY,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[UserId] int NOT NULL,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[Title] nvarchar(max),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CONSTRAINT [PK_Post] PRIMARY KEY ([PostId]),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CONSTRAINT [FK_Post_User_UserId] FOREIGN KEY ([UserId])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REFERENCES [Users] ([UserId]) ON DELETE CASCADE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FF7FBA96-5D52-4199-890A-35AD25AE0204}"/>
              </a:ext>
            </a:extLst>
          </p:cNvPr>
          <p:cNvSpPr txBox="1">
            <a:spLocks/>
          </p:cNvSpPr>
          <p:nvPr/>
        </p:nvSpPr>
        <p:spPr>
          <a:xfrm>
            <a:off x="384003" y="1287645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Run the script to add a table with primary and foreign keys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5762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Create the Database (3)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FA33E90-81E3-445D-AD05-B1804FA83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8DE04219-05C3-4AC7-AADC-0C2577E33984}"/>
              </a:ext>
            </a:extLst>
          </p:cNvPr>
          <p:cNvSpPr txBox="1">
            <a:spLocks/>
          </p:cNvSpPr>
          <p:nvPr/>
        </p:nvSpPr>
        <p:spPr>
          <a:xfrm>
            <a:off x="342813" y="13035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887" lvl="1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1229777-5823-4E36-B6DB-3495BCE75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224" y="1722510"/>
            <a:ext cx="10898188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TABLE [Comments] 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[CommentId] int NOT NULL IDENTITY,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[UserId] int NOT NULL,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[PostId] int NOT NULL,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[Content] nvarchar(max),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CONSTRAINT [PK_Comment] PRIMARY KEY ([CommentId]),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CONSTRAINT [FK_Comment_User_UserId] FOREIGN KEY ([UserId])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REFERENCES [Users] ([UserId]) ON DELETE CASCADE,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CONSTRAINT [FK_Comment_Post_PostId] FOREIGN KEY ([PostId])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REFERENCES [Posts] ([PostId])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8FF7BB1-3BFF-4C27-A92E-F122CCE84632}"/>
              </a:ext>
            </a:extLst>
          </p:cNvPr>
          <p:cNvSpPr txBox="1">
            <a:spLocks/>
          </p:cNvSpPr>
          <p:nvPr/>
        </p:nvSpPr>
        <p:spPr>
          <a:xfrm>
            <a:off x="342813" y="954644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Run the scripts to add a table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1654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Scaffold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FA33E90-81E3-445D-AD05-B1804FA83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AD663F9-F044-43E6-A3A0-A7218E83C41F}"/>
              </a:ext>
            </a:extLst>
          </p:cNvPr>
          <p:cNvSpPr txBox="1">
            <a:spLocks/>
          </p:cNvSpPr>
          <p:nvPr/>
        </p:nvSpPr>
        <p:spPr>
          <a:xfrm>
            <a:off x="192001" y="1143000"/>
            <a:ext cx="11804822" cy="76199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Scaffold models with Package Manager Console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0CB09CF-CE71-4E93-A6FD-6F128458A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923054"/>
            <a:ext cx="10820400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Scaffold-DbContext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"Server=(localdb)\mssqllocaldb; Database=Blogging;Integrated Security=True;" Microsoft.EntityFrameworkCore.SqlServer 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-OutputDir Models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C8D89D11-13A7-4254-9BE0-E1EEB0E95596}"/>
              </a:ext>
            </a:extLst>
          </p:cNvPr>
          <p:cNvSpPr/>
          <p:nvPr/>
        </p:nvSpPr>
        <p:spPr>
          <a:xfrm>
            <a:off x="582612" y="2895600"/>
            <a:ext cx="7721600" cy="414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A1A285F1-C54C-4945-927D-DC0764C7B17A}"/>
              </a:ext>
            </a:extLst>
          </p:cNvPr>
          <p:cNvSpPr/>
          <p:nvPr/>
        </p:nvSpPr>
        <p:spPr>
          <a:xfrm>
            <a:off x="581024" y="3366000"/>
            <a:ext cx="3455988" cy="396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utoShape 5">
            <a:extLst>
              <a:ext uri="{FF2B5EF4-FFF2-40B4-BE49-F238E27FC236}">
                <a16:creationId xmlns:a16="http://schemas.microsoft.com/office/drawing/2014/main" xmlns="" id="{B52CF2AD-DDEF-43ED-9ABA-70768EA84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012" y="4171980"/>
            <a:ext cx="3505200" cy="695755"/>
          </a:xfrm>
          <a:prstGeom prst="wedgeRoundRectCallout">
            <a:avLst>
              <a:gd name="adj1" fmla="val -87961"/>
              <a:gd name="adj2" fmla="val -1721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Database provider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6FB32D3-8524-4BE1-95BB-DD196A8377B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024" y="4498022"/>
            <a:ext cx="3505200" cy="1595651"/>
          </a:xfrm>
          <a:prstGeom prst="roundRect">
            <a:avLst>
              <a:gd name="adj" fmla="val 450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AutoShape 5">
            <a:extLst>
              <a:ext uri="{FF2B5EF4-FFF2-40B4-BE49-F238E27FC236}">
                <a16:creationId xmlns:a16="http://schemas.microsoft.com/office/drawing/2014/main" xmlns="" id="{B2B1964E-B108-4F3B-82E9-029B09726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612" y="5295848"/>
            <a:ext cx="4827241" cy="876352"/>
          </a:xfrm>
          <a:prstGeom prst="wedgeRoundRectCallout">
            <a:avLst>
              <a:gd name="adj1" fmla="val -90367"/>
              <a:gd name="adj2" fmla="val -2214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Namespace with scaffolded models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6164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12" grpId="0" animBg="1"/>
      <p:bldP spid="14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Core - Query Related Data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AD663F9-F044-43E6-A3A0-A7218E83C41F}"/>
              </a:ext>
            </a:extLst>
          </p:cNvPr>
          <p:cNvSpPr txBox="1">
            <a:spLocks/>
          </p:cNvSpPr>
          <p:nvPr/>
        </p:nvSpPr>
        <p:spPr>
          <a:xfrm>
            <a:off x="190412" y="1343402"/>
            <a:ext cx="11804822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BDD34A7-BE0B-4DA7-8532-CE83461F57B5}"/>
              </a:ext>
            </a:extLst>
          </p:cNvPr>
          <p:cNvSpPr txBox="1">
            <a:spLocks/>
          </p:cNvSpPr>
          <p:nvPr/>
        </p:nvSpPr>
        <p:spPr>
          <a:xfrm>
            <a:off x="359523" y="1146925"/>
            <a:ext cx="11466600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Lazy loading </a:t>
            </a:r>
            <a:r>
              <a:rPr lang="en-US" dirty="0"/>
              <a:t>is not implemented in EF Core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eager loading </a:t>
            </a:r>
            <a:r>
              <a:rPr lang="en-US" dirty="0">
                <a:latin typeface="+mj-lt"/>
              </a:rPr>
              <a:t>related data is loaded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initial query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explicit loading </a:t>
            </a:r>
            <a:r>
              <a:rPr lang="en-US" dirty="0">
                <a:latin typeface="+mj-lt"/>
              </a:rPr>
              <a:t>related data is loaded at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later time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dirty="0">
              <a:latin typeface="+mj-lt"/>
            </a:endParaRP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7ADEA44-B8D5-44F1-B3FB-653C7934F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514600"/>
            <a:ext cx="108204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 posts = context.Posts.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Include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(p =&gt; p.Comments);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AC7811C-B888-4519-BAFE-350869632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770152"/>
            <a:ext cx="10820400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 blog = context.Blogs.Single(b =&gt; b.BlogId == 1);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context.Entry(blog)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Collection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(b =&gt; b.Posts)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Load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xmlns="" val="283699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Shop (1)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BDD34A7-BE0B-4DA7-8532-CE83461F57B5}"/>
              </a:ext>
            </a:extLst>
          </p:cNvPr>
          <p:cNvSpPr txBox="1">
            <a:spLocks/>
          </p:cNvSpPr>
          <p:nvPr/>
        </p:nvSpPr>
        <p:spPr>
          <a:xfrm>
            <a:off x="286131" y="1147808"/>
            <a:ext cx="11466600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Create database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for a small online shop.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Entities</a:t>
            </a:r>
            <a:r>
              <a:rPr lang="en-US" dirty="0">
                <a:latin typeface="+mj-lt"/>
              </a:rPr>
              <a:t>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Customer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Salesman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Read a line with salesman names,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Names are separated by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Read a sequence of customers to register</a:t>
            </a:r>
          </a:p>
          <a:p>
            <a:pPr>
              <a:lnSpc>
                <a:spcPct val="100000"/>
              </a:lnSpc>
            </a:pPr>
            <a:r>
              <a:rPr lang="en-US" dirty="0"/>
              <a:t>Input comes in the format until receiving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END</a:t>
            </a:r>
            <a:r>
              <a:rPr lang="en-US" dirty="0"/>
              <a:t>"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1B7469EC-EA0D-4B9B-A6F3-BA7C255EB38C}"/>
              </a:ext>
            </a:extLst>
          </p:cNvPr>
          <p:cNvGrpSpPr/>
          <p:nvPr/>
        </p:nvGrpSpPr>
        <p:grpSpPr>
          <a:xfrm>
            <a:off x="9266315" y="1464909"/>
            <a:ext cx="2133600" cy="1708733"/>
            <a:chOff x="4446382" y="1457527"/>
            <a:chExt cx="2943426" cy="1874913"/>
          </a:xfrm>
        </p:grpSpPr>
        <p:sp>
          <p:nvSpPr>
            <p:cNvPr id="21" name="Rectangle: Rounded Corners 6">
              <a:extLst>
                <a:ext uri="{FF2B5EF4-FFF2-40B4-BE49-F238E27FC236}">
                  <a16:creationId xmlns:a16="http://schemas.microsoft.com/office/drawing/2014/main" xmlns="" id="{2FBF0C3C-6E0D-4151-889B-C0B077D72E9C}"/>
                </a:ext>
              </a:extLst>
            </p:cNvPr>
            <p:cNvSpPr/>
            <p:nvPr/>
          </p:nvSpPr>
          <p:spPr>
            <a:xfrm>
              <a:off x="4446382" y="1457527"/>
              <a:ext cx="2943426" cy="187491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Rectangle: Rounded Corners 13">
              <a:extLst>
                <a:ext uri="{FF2B5EF4-FFF2-40B4-BE49-F238E27FC236}">
                  <a16:creationId xmlns:a16="http://schemas.microsoft.com/office/drawing/2014/main" xmlns="" id="{D3DC23FB-A151-4018-98BF-AE3B5D272153}"/>
                </a:ext>
              </a:extLst>
            </p:cNvPr>
            <p:cNvSpPr/>
            <p:nvPr/>
          </p:nvSpPr>
          <p:spPr>
            <a:xfrm>
              <a:off x="4770843" y="204372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65FCACF8-D56F-4461-B1EC-44FD2F857EDF}"/>
                </a:ext>
              </a:extLst>
            </p:cNvPr>
            <p:cNvSpPr txBox="1"/>
            <p:nvPr/>
          </p:nvSpPr>
          <p:spPr>
            <a:xfrm>
              <a:off x="4570411" y="1495064"/>
              <a:ext cx="2482096" cy="574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Customer</a:t>
              </a:r>
            </a:p>
          </p:txBody>
        </p:sp>
        <p:sp>
          <p:nvSpPr>
            <p:cNvPr id="24" name="Rectangle: Rounded Corners 13">
              <a:extLst>
                <a:ext uri="{FF2B5EF4-FFF2-40B4-BE49-F238E27FC236}">
                  <a16:creationId xmlns:a16="http://schemas.microsoft.com/office/drawing/2014/main" xmlns="" id="{89E327CE-58DF-4FE2-A36D-3B0FC3486CAC}"/>
                </a:ext>
              </a:extLst>
            </p:cNvPr>
            <p:cNvSpPr/>
            <p:nvPr/>
          </p:nvSpPr>
          <p:spPr>
            <a:xfrm>
              <a:off x="4770844" y="2552433"/>
              <a:ext cx="2281664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5F32645E-66C5-413B-9E08-48D95146F86E}"/>
              </a:ext>
            </a:extLst>
          </p:cNvPr>
          <p:cNvGrpSpPr/>
          <p:nvPr/>
        </p:nvGrpSpPr>
        <p:grpSpPr>
          <a:xfrm>
            <a:off x="9164196" y="3684011"/>
            <a:ext cx="2328532" cy="2220165"/>
            <a:chOff x="8868080" y="2971800"/>
            <a:chExt cx="2328532" cy="222016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E3CF5CF6-F22C-465A-B499-5835B9022A96}"/>
                </a:ext>
              </a:extLst>
            </p:cNvPr>
            <p:cNvGrpSpPr/>
            <p:nvPr/>
          </p:nvGrpSpPr>
          <p:grpSpPr>
            <a:xfrm>
              <a:off x="8868080" y="2971800"/>
              <a:ext cx="2328532" cy="2220165"/>
              <a:chOff x="4446384" y="1457527"/>
              <a:chExt cx="2943427" cy="2436084"/>
            </a:xfrm>
          </p:grpSpPr>
          <p:sp>
            <p:nvSpPr>
              <p:cNvPr id="17" name="Rectangle: Rounded Corners 6">
                <a:extLst>
                  <a:ext uri="{FF2B5EF4-FFF2-40B4-BE49-F238E27FC236}">
                    <a16:creationId xmlns:a16="http://schemas.microsoft.com/office/drawing/2014/main" xmlns="" id="{5EB59A71-872C-47DD-A76F-E1E7EB3E7A7A}"/>
                  </a:ext>
                </a:extLst>
              </p:cNvPr>
              <p:cNvSpPr/>
              <p:nvPr/>
            </p:nvSpPr>
            <p:spPr>
              <a:xfrm>
                <a:off x="4446384" y="1457527"/>
                <a:ext cx="2943427" cy="2436084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Rectangle: Rounded Corners 13">
                <a:extLst>
                  <a:ext uri="{FF2B5EF4-FFF2-40B4-BE49-F238E27FC236}">
                    <a16:creationId xmlns:a16="http://schemas.microsoft.com/office/drawing/2014/main" xmlns="" id="{AB382EE3-F02C-4487-9127-5F9E7A241326}"/>
                  </a:ext>
                </a:extLst>
              </p:cNvPr>
              <p:cNvSpPr/>
              <p:nvPr/>
            </p:nvSpPr>
            <p:spPr>
              <a:xfrm>
                <a:off x="4770843" y="2058261"/>
                <a:ext cx="2281666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Id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940E6C4C-9235-4D03-B70B-381246C8BA2F}"/>
                  </a:ext>
                </a:extLst>
              </p:cNvPr>
              <p:cNvSpPr txBox="1"/>
              <p:nvPr/>
            </p:nvSpPr>
            <p:spPr>
              <a:xfrm>
                <a:off x="4570411" y="1495064"/>
                <a:ext cx="2482096" cy="574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Salesman</a:t>
                </a:r>
              </a:p>
            </p:txBody>
          </p:sp>
          <p:sp>
            <p:nvSpPr>
              <p:cNvPr id="20" name="Rectangle: Rounded Corners 13">
                <a:extLst>
                  <a:ext uri="{FF2B5EF4-FFF2-40B4-BE49-F238E27FC236}">
                    <a16:creationId xmlns:a16="http://schemas.microsoft.com/office/drawing/2014/main" xmlns="" id="{67A791A4-76F8-444D-996A-5AC220C288B7}"/>
                  </a:ext>
                </a:extLst>
              </p:cNvPr>
              <p:cNvSpPr/>
              <p:nvPr/>
            </p:nvSpPr>
            <p:spPr>
              <a:xfrm>
                <a:off x="4770844" y="2566974"/>
                <a:ext cx="2281664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Name</a:t>
                </a:r>
              </a:p>
            </p:txBody>
          </p:sp>
        </p:grpSp>
        <p:sp>
          <p:nvSpPr>
            <p:cNvPr id="30" name="Rectangle: Rounded Corners 13">
              <a:extLst>
                <a:ext uri="{FF2B5EF4-FFF2-40B4-BE49-F238E27FC236}">
                  <a16:creationId xmlns:a16="http://schemas.microsoft.com/office/drawing/2014/main" xmlns="" id="{84551AB1-1CA2-4C22-9A9B-A7B376B5C2F6}"/>
                </a:ext>
              </a:extLst>
            </p:cNvPr>
            <p:cNvSpPr/>
            <p:nvPr/>
          </p:nvSpPr>
          <p:spPr>
            <a:xfrm>
              <a:off x="9124759" y="4451680"/>
              <a:ext cx="1805014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Customers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A87CCCF8-DA01-44BD-BBE7-3055F2982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" y="5234144"/>
            <a:ext cx="7696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register-&lt;customer name&gt;;&lt;salesman id&gt;</a:t>
            </a:r>
          </a:p>
        </p:txBody>
      </p:sp>
    </p:spTree>
    <p:extLst>
      <p:ext uri="{BB962C8B-B14F-4D97-AF65-F5344CB8AC3E}">
        <p14:creationId xmlns:p14="http://schemas.microsoft.com/office/powerpoint/2010/main" xmlns="" val="399475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0BEAD419-E687-4859-8A59-BC7FFAEC2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2" y="987777"/>
            <a:ext cx="11804822" cy="5570355"/>
          </a:xfrm>
        </p:spPr>
        <p:txBody>
          <a:bodyPr/>
          <a:lstStyle/>
          <a:p>
            <a:r>
              <a:rPr lang="en-US" dirty="0"/>
              <a:t>Print all the salesmen with the number of their customers</a:t>
            </a:r>
          </a:p>
          <a:p>
            <a:r>
              <a:rPr lang="en-US" dirty="0"/>
              <a:t>Order the result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of customers </a:t>
            </a:r>
            <a:r>
              <a:rPr lang="en-US" dirty="0"/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descending</a:t>
            </a:r>
            <a:r>
              <a:rPr lang="en-US" dirty="0"/>
              <a:t> order</a:t>
            </a:r>
          </a:p>
          <a:p>
            <a:r>
              <a:rPr lang="en-US" dirty="0"/>
              <a:t>Order salesmen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 number of customers </a:t>
            </a:r>
            <a:r>
              <a:rPr lang="en-US" dirty="0"/>
              <a:t>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ascending</a:t>
            </a:r>
            <a:r>
              <a:rPr lang="en-US" dirty="0"/>
              <a:t> order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Shop (2)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A87CCCF8-DA01-44BD-BBE7-3055F2982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514" y="3675140"/>
            <a:ext cx="3733800" cy="27861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Ivan;Pesho;Andrey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register-Ani;1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register-Pavel;1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register-Gosho;2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register-Maria;3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F76CE10-7942-4E9F-90D6-9AF4E74C1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012" y="4343399"/>
            <a:ext cx="4419600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Ivan - 2 customers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Andrey - 1 customers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Pesho - 1 customers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5400CC6C-4929-4A75-9900-34170F91225D}"/>
              </a:ext>
            </a:extLst>
          </p:cNvPr>
          <p:cNvSpPr/>
          <p:nvPr/>
        </p:nvSpPr>
        <p:spPr>
          <a:xfrm>
            <a:off x="5257182" y="4858206"/>
            <a:ext cx="1025962" cy="420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220479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5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Shop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A87CCCF8-DA01-44BD-BBE7-3055F2982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23" y="1295400"/>
            <a:ext cx="11430000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string[] salesmanNames = Console.ReadLine().Split(';');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Fill salesmen names in the database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Read customer data and fill it in the database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 salesmen = context.Salesmen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Include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(x =&gt; x.Customers)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.OrderByDescending(x =&gt; x.Customers.Count)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.ThenBy(x =&gt; x.Name);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Print the results</a:t>
            </a:r>
          </a:p>
        </p:txBody>
      </p:sp>
    </p:spTree>
    <p:extLst>
      <p:ext uri="{BB962C8B-B14F-4D97-AF65-F5344CB8AC3E}">
        <p14:creationId xmlns:p14="http://schemas.microsoft.com/office/powerpoint/2010/main" xmlns="" val="200465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</a:t>
            </a:r>
            <a:r>
              <a:rPr lang="en-GB"/>
              <a:t>Shop Extended (1)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BDD34A7-BE0B-4DA7-8532-CE83461F57B5}"/>
              </a:ext>
            </a:extLst>
          </p:cNvPr>
          <p:cNvSpPr txBox="1">
            <a:spLocks/>
          </p:cNvSpPr>
          <p:nvPr/>
        </p:nvSpPr>
        <p:spPr>
          <a:xfrm>
            <a:off x="286131" y="1147808"/>
            <a:ext cx="11466600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Extend the database with the following models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Entities</a:t>
            </a:r>
            <a:r>
              <a:rPr lang="en-US" dirty="0">
                <a:latin typeface="+mj-lt"/>
              </a:rPr>
              <a:t>: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Order,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Review</a:t>
            </a:r>
          </a:p>
          <a:p>
            <a:pPr>
              <a:lnSpc>
                <a:spcPct val="100000"/>
              </a:lnSpc>
            </a:pPr>
            <a:r>
              <a:rPr lang="en-US" noProof="1">
                <a:latin typeface="+mj-lt"/>
              </a:rPr>
              <a:t>Add 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</a:rPr>
              <a:t>collection</a:t>
            </a:r>
            <a:r>
              <a:rPr lang="en-US" noProof="1">
                <a:latin typeface="+mj-lt"/>
              </a:rPr>
              <a:t> of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</a:rPr>
              <a:t>Orders</a:t>
            </a:r>
            <a:r>
              <a:rPr lang="en-US" noProof="1">
                <a:latin typeface="+mj-lt"/>
              </a:rPr>
              <a:t> and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</a:rPr>
              <a:t>Reviews</a:t>
            </a:r>
            <a:r>
              <a:rPr lang="en-US" noProof="1">
                <a:latin typeface="+mj-lt"/>
              </a:rPr>
              <a:t> to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</a:rPr>
              <a:t>Customer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EF1FB3C3-656A-4633-B373-A5D0BF9D9E83}"/>
              </a:ext>
            </a:extLst>
          </p:cNvPr>
          <p:cNvGrpSpPr/>
          <p:nvPr/>
        </p:nvGrpSpPr>
        <p:grpSpPr>
          <a:xfrm>
            <a:off x="1617580" y="4673178"/>
            <a:ext cx="1996946" cy="1754027"/>
            <a:chOff x="531543" y="3401245"/>
            <a:chExt cx="1996946" cy="175402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5D320085-1AB7-44E2-B0BD-473B21DA66E3}"/>
                </a:ext>
              </a:extLst>
            </p:cNvPr>
            <p:cNvGrpSpPr/>
            <p:nvPr/>
          </p:nvGrpSpPr>
          <p:grpSpPr>
            <a:xfrm>
              <a:off x="531543" y="3401245"/>
              <a:ext cx="1996946" cy="1754027"/>
              <a:chOff x="4446384" y="1457529"/>
              <a:chExt cx="2943427" cy="1182735"/>
            </a:xfrm>
          </p:grpSpPr>
          <p:sp>
            <p:nvSpPr>
              <p:cNvPr id="38" name="Rectangle: Rounded Corners 6">
                <a:extLst>
                  <a:ext uri="{FF2B5EF4-FFF2-40B4-BE49-F238E27FC236}">
                    <a16:creationId xmlns:a16="http://schemas.microsoft.com/office/drawing/2014/main" xmlns="" id="{7F85F98A-2597-449D-8DB0-15BE539C3C40}"/>
                  </a:ext>
                </a:extLst>
              </p:cNvPr>
              <p:cNvSpPr/>
              <p:nvPr/>
            </p:nvSpPr>
            <p:spPr>
              <a:xfrm>
                <a:off x="4446384" y="1457529"/>
                <a:ext cx="2943427" cy="1182735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CEFB8A52-0690-4AA0-9519-5119961E3F2A}"/>
                  </a:ext>
                </a:extLst>
              </p:cNvPr>
              <p:cNvSpPr txBox="1"/>
              <p:nvPr/>
            </p:nvSpPr>
            <p:spPr>
              <a:xfrm>
                <a:off x="4570411" y="1495064"/>
                <a:ext cx="2482095" cy="574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Order</a:t>
                </a:r>
              </a:p>
            </p:txBody>
          </p:sp>
        </p:grpSp>
        <p:sp>
          <p:nvSpPr>
            <p:cNvPr id="34" name="Rectangle: Rounded Corners 13">
              <a:extLst>
                <a:ext uri="{FF2B5EF4-FFF2-40B4-BE49-F238E27FC236}">
                  <a16:creationId xmlns:a16="http://schemas.microsoft.com/office/drawing/2014/main" xmlns="" id="{DDC578D3-01AF-4BFC-BDF9-A7C1DFD682AE}"/>
                </a:ext>
              </a:extLst>
            </p:cNvPr>
            <p:cNvSpPr/>
            <p:nvPr/>
          </p:nvSpPr>
          <p:spPr>
            <a:xfrm>
              <a:off x="751668" y="4007974"/>
              <a:ext cx="1547979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Id</a:t>
              </a:r>
            </a:p>
          </p:txBody>
        </p:sp>
        <p:sp>
          <p:nvSpPr>
            <p:cNvPr id="36" name="Rectangle: Rounded Corners 13">
              <a:extLst>
                <a:ext uri="{FF2B5EF4-FFF2-40B4-BE49-F238E27FC236}">
                  <a16:creationId xmlns:a16="http://schemas.microsoft.com/office/drawing/2014/main" xmlns="" id="{398A7F9A-3F3D-4A4B-AB0E-392D6DFEAF7C}"/>
                </a:ext>
              </a:extLst>
            </p:cNvPr>
            <p:cNvSpPr/>
            <p:nvPr/>
          </p:nvSpPr>
          <p:spPr>
            <a:xfrm>
              <a:off x="751667" y="4476741"/>
              <a:ext cx="1547979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Customer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24AD5DB1-7353-4330-876D-1791ACCD6313}"/>
              </a:ext>
            </a:extLst>
          </p:cNvPr>
          <p:cNvGrpSpPr/>
          <p:nvPr/>
        </p:nvGrpSpPr>
        <p:grpSpPr>
          <a:xfrm>
            <a:off x="7468805" y="4672756"/>
            <a:ext cx="1951362" cy="1754027"/>
            <a:chOff x="531543" y="3401245"/>
            <a:chExt cx="1996946" cy="175402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0951642C-DED1-4D2A-8545-EE743CF3D39D}"/>
                </a:ext>
              </a:extLst>
            </p:cNvPr>
            <p:cNvGrpSpPr/>
            <p:nvPr/>
          </p:nvGrpSpPr>
          <p:grpSpPr>
            <a:xfrm>
              <a:off x="531543" y="3401245"/>
              <a:ext cx="1996946" cy="1754027"/>
              <a:chOff x="4446384" y="1457529"/>
              <a:chExt cx="2943427" cy="1182735"/>
            </a:xfrm>
          </p:grpSpPr>
          <p:sp>
            <p:nvSpPr>
              <p:cNvPr id="46" name="Rectangle: Rounded Corners 6">
                <a:extLst>
                  <a:ext uri="{FF2B5EF4-FFF2-40B4-BE49-F238E27FC236}">
                    <a16:creationId xmlns:a16="http://schemas.microsoft.com/office/drawing/2014/main" xmlns="" id="{0E0D1C8B-8488-4A70-92BA-414DEF1AEC61}"/>
                  </a:ext>
                </a:extLst>
              </p:cNvPr>
              <p:cNvSpPr/>
              <p:nvPr/>
            </p:nvSpPr>
            <p:spPr>
              <a:xfrm>
                <a:off x="4446384" y="1457529"/>
                <a:ext cx="2943427" cy="1182735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531C5A02-316D-404B-B0A6-E3507A25AD6A}"/>
                  </a:ext>
                </a:extLst>
              </p:cNvPr>
              <p:cNvSpPr txBox="1"/>
              <p:nvPr/>
            </p:nvSpPr>
            <p:spPr>
              <a:xfrm>
                <a:off x="4570411" y="1495064"/>
                <a:ext cx="2482095" cy="352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Review</a:t>
                </a:r>
              </a:p>
            </p:txBody>
          </p:sp>
        </p:grpSp>
        <p:sp>
          <p:nvSpPr>
            <p:cNvPr id="43" name="Rectangle: Rounded Corners 13">
              <a:extLst>
                <a:ext uri="{FF2B5EF4-FFF2-40B4-BE49-F238E27FC236}">
                  <a16:creationId xmlns:a16="http://schemas.microsoft.com/office/drawing/2014/main" xmlns="" id="{179A0E93-8251-467F-BB1F-9F74AA9ABB0A}"/>
                </a:ext>
              </a:extLst>
            </p:cNvPr>
            <p:cNvSpPr/>
            <p:nvPr/>
          </p:nvSpPr>
          <p:spPr>
            <a:xfrm>
              <a:off x="751668" y="4007974"/>
              <a:ext cx="1547979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Id</a:t>
              </a:r>
            </a:p>
          </p:txBody>
        </p:sp>
        <p:sp>
          <p:nvSpPr>
            <p:cNvPr id="45" name="Rectangle: Rounded Corners 13">
              <a:extLst>
                <a:ext uri="{FF2B5EF4-FFF2-40B4-BE49-F238E27FC236}">
                  <a16:creationId xmlns:a16="http://schemas.microsoft.com/office/drawing/2014/main" xmlns="" id="{CCED24B7-E186-44D5-96FC-1445C69F761E}"/>
                </a:ext>
              </a:extLst>
            </p:cNvPr>
            <p:cNvSpPr/>
            <p:nvPr/>
          </p:nvSpPr>
          <p:spPr>
            <a:xfrm>
              <a:off x="756584" y="4478081"/>
              <a:ext cx="1547980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0656DBBC-083A-46D9-9FCE-A5989A7A5421}"/>
              </a:ext>
            </a:extLst>
          </p:cNvPr>
          <p:cNvGrpSpPr/>
          <p:nvPr/>
        </p:nvGrpSpPr>
        <p:grpSpPr>
          <a:xfrm>
            <a:off x="4341812" y="3447820"/>
            <a:ext cx="2285999" cy="1896303"/>
            <a:chOff x="531543" y="3349498"/>
            <a:chExt cx="1996946" cy="189630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xmlns="" id="{001BD0A4-00A5-4AA3-AB61-3F0F2355BD41}"/>
                </a:ext>
              </a:extLst>
            </p:cNvPr>
            <p:cNvGrpSpPr/>
            <p:nvPr/>
          </p:nvGrpSpPr>
          <p:grpSpPr>
            <a:xfrm>
              <a:off x="531543" y="3349498"/>
              <a:ext cx="1996946" cy="1896303"/>
              <a:chOff x="4446384" y="1422635"/>
              <a:chExt cx="2943427" cy="1278671"/>
            </a:xfrm>
          </p:grpSpPr>
          <p:sp>
            <p:nvSpPr>
              <p:cNvPr id="53" name="Rectangle: Rounded Corners 6">
                <a:extLst>
                  <a:ext uri="{FF2B5EF4-FFF2-40B4-BE49-F238E27FC236}">
                    <a16:creationId xmlns:a16="http://schemas.microsoft.com/office/drawing/2014/main" xmlns="" id="{86A8CCA6-03C0-4132-B6B6-25A45C989650}"/>
                  </a:ext>
                </a:extLst>
              </p:cNvPr>
              <p:cNvSpPr/>
              <p:nvPr/>
            </p:nvSpPr>
            <p:spPr>
              <a:xfrm>
                <a:off x="4446384" y="1422635"/>
                <a:ext cx="2943427" cy="1278671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6574529A-0F51-434A-85BE-6F4C53129088}"/>
                  </a:ext>
                </a:extLst>
              </p:cNvPr>
              <p:cNvSpPr txBox="1"/>
              <p:nvPr/>
            </p:nvSpPr>
            <p:spPr>
              <a:xfrm>
                <a:off x="4570411" y="1495064"/>
                <a:ext cx="2482095" cy="352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Customer</a:t>
                </a:r>
              </a:p>
            </p:txBody>
          </p:sp>
        </p:grpSp>
        <p:sp>
          <p:nvSpPr>
            <p:cNvPr id="50" name="Rectangle: Rounded Corners 13">
              <a:extLst>
                <a:ext uri="{FF2B5EF4-FFF2-40B4-BE49-F238E27FC236}">
                  <a16:creationId xmlns:a16="http://schemas.microsoft.com/office/drawing/2014/main" xmlns="" id="{1EEC9E80-949A-4ED3-ADE4-73FE4802875C}"/>
                </a:ext>
              </a:extLst>
            </p:cNvPr>
            <p:cNvSpPr/>
            <p:nvPr/>
          </p:nvSpPr>
          <p:spPr>
            <a:xfrm>
              <a:off x="751667" y="4017478"/>
              <a:ext cx="1547979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+Orders</a:t>
              </a:r>
            </a:p>
          </p:txBody>
        </p:sp>
        <p:sp>
          <p:nvSpPr>
            <p:cNvPr id="51" name="Rectangle: Rounded Corners 13">
              <a:extLst>
                <a:ext uri="{FF2B5EF4-FFF2-40B4-BE49-F238E27FC236}">
                  <a16:creationId xmlns:a16="http://schemas.microsoft.com/office/drawing/2014/main" xmlns="" id="{A1BA8C08-17D7-4FFE-A530-883EB7AD7DCD}"/>
                </a:ext>
              </a:extLst>
            </p:cNvPr>
            <p:cNvSpPr/>
            <p:nvPr/>
          </p:nvSpPr>
          <p:spPr>
            <a:xfrm>
              <a:off x="751667" y="4486245"/>
              <a:ext cx="1547979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+Reviews</a:t>
              </a:r>
            </a:p>
          </p:txBody>
        </p:sp>
      </p:grpSp>
      <p:sp>
        <p:nvSpPr>
          <p:cNvPr id="5" name="Arrow: Bent 4">
            <a:extLst>
              <a:ext uri="{FF2B5EF4-FFF2-40B4-BE49-F238E27FC236}">
                <a16:creationId xmlns:a16="http://schemas.microsoft.com/office/drawing/2014/main" xmlns="" id="{4B1F24E6-D063-45FD-84FA-CB755DFE55D5}"/>
              </a:ext>
            </a:extLst>
          </p:cNvPr>
          <p:cNvSpPr/>
          <p:nvPr/>
        </p:nvSpPr>
        <p:spPr>
          <a:xfrm>
            <a:off x="2528041" y="3763692"/>
            <a:ext cx="1790844" cy="881219"/>
          </a:xfrm>
          <a:prstGeom prst="bentArrow">
            <a:avLst>
              <a:gd name="adj1" fmla="val 14167"/>
              <a:gd name="adj2" fmla="val 26548"/>
              <a:gd name="adj3" fmla="val 25000"/>
              <a:gd name="adj4" fmla="val 5303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xmlns="" id="{6FFCF606-96F6-49AD-BFA5-F28227E9F650}"/>
              </a:ext>
            </a:extLst>
          </p:cNvPr>
          <p:cNvSpPr/>
          <p:nvPr/>
        </p:nvSpPr>
        <p:spPr>
          <a:xfrm flipH="1">
            <a:off x="6673665" y="3738809"/>
            <a:ext cx="1690971" cy="906103"/>
          </a:xfrm>
          <a:prstGeom prst="bentArrow">
            <a:avLst>
              <a:gd name="adj1" fmla="val 14167"/>
              <a:gd name="adj2" fmla="val 26548"/>
              <a:gd name="adj3" fmla="val 25000"/>
              <a:gd name="adj4" fmla="val 5303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749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932F2C1-7D0F-465D-A5B9-FA10EAAA0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090" y="1270382"/>
            <a:ext cx="4263389" cy="416421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Ivan;Pesho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register-Ani;1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register-Maria;2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order-1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review-1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order-2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order-2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review-2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Shop Extended (2)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4D43BFE-EF7F-4038-AF2B-839CF3CE2388}"/>
              </a:ext>
            </a:extLst>
          </p:cNvPr>
          <p:cNvSpPr txBox="1">
            <a:spLocks/>
          </p:cNvSpPr>
          <p:nvPr/>
        </p:nvSpPr>
        <p:spPr>
          <a:xfrm>
            <a:off x="291169" y="1147808"/>
            <a:ext cx="11466600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582A0AA-58EA-4DA3-953E-1014DFAED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4079" y="2070177"/>
            <a:ext cx="2763534" cy="27861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Maria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Orders: 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Reviews: 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Ani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Orders: 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Reviews: 1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BCCB419E-7A22-4FA3-9F9F-380A3B39299E}"/>
              </a:ext>
            </a:extLst>
          </p:cNvPr>
          <p:cNvSpPr/>
          <p:nvPr/>
        </p:nvSpPr>
        <p:spPr>
          <a:xfrm>
            <a:off x="4878142" y="3000377"/>
            <a:ext cx="1002273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xmlns="" id="{8F048235-0DF7-4CD8-B1B5-1A4FBFB5A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096" y="1130164"/>
            <a:ext cx="5181600" cy="573626"/>
          </a:xfrm>
          <a:prstGeom prst="wedgeRoundRectCallout">
            <a:avLst>
              <a:gd name="adj1" fmla="val -99982"/>
              <a:gd name="adj2" fmla="val 195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Fill salesmen in the database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xmlns="" id="{F0EBC8CB-B3C5-4065-94BB-1D34D9DFA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096" y="5276268"/>
            <a:ext cx="6233012" cy="1206370"/>
          </a:xfrm>
          <a:prstGeom prst="wedgeRoundRectCallout">
            <a:avLst>
              <a:gd name="adj1" fmla="val -87328"/>
              <a:gd name="adj2" fmla="val -833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register-&lt;customer name&gt;&lt;salesman id&gt;</a:t>
            </a:r>
          </a:p>
          <a:p>
            <a:r>
              <a:rPr lang="en-US" sz="2800" dirty="0">
                <a:solidFill>
                  <a:srgbClr val="FFFFFF"/>
                </a:solidFill>
              </a:rPr>
              <a:t>order-&lt;customer id&gt;</a:t>
            </a:r>
          </a:p>
          <a:p>
            <a:r>
              <a:rPr lang="en-US" sz="2800" dirty="0">
                <a:solidFill>
                  <a:srgbClr val="FFFFFF"/>
                </a:solidFill>
              </a:rPr>
              <a:t>review-&lt;customer id&gt;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A7106577-5BEA-48BF-9BDA-479646596477}"/>
              </a:ext>
            </a:extLst>
          </p:cNvPr>
          <p:cNvSpPr/>
          <p:nvPr/>
        </p:nvSpPr>
        <p:spPr>
          <a:xfrm>
            <a:off x="437324" y="1356106"/>
            <a:ext cx="2129507" cy="364351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C2CFC981-8863-4CEC-B62F-E891D5828708}"/>
              </a:ext>
            </a:extLst>
          </p:cNvPr>
          <p:cNvSpPr/>
          <p:nvPr/>
        </p:nvSpPr>
        <p:spPr>
          <a:xfrm>
            <a:off x="474098" y="1810668"/>
            <a:ext cx="3311122" cy="3045656"/>
          </a:xfrm>
          <a:prstGeom prst="roundRect">
            <a:avLst>
              <a:gd name="adj" fmla="val 4977"/>
            </a:avLst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304938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  <p:bldP spid="3" grpId="0" animBg="1"/>
      <p:bldP spid="10" grpId="0" animBg="1"/>
      <p:bldP spid="12" grpId="0" animBg="1"/>
      <p:bldP spid="13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827476"/>
            <a:ext cx="9832319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.NET Core Platform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719034"/>
          </a:xfrm>
        </p:spPr>
        <p:txBody>
          <a:bodyPr/>
          <a:lstStyle/>
          <a:p>
            <a:r>
              <a:rPr lang="en-US" dirty="0"/>
              <a:t>Something New, Something Old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AC9DE8D8-8CBA-4DF7-AD0F-E0602BAE50A9}"/>
              </a:ext>
            </a:extLst>
          </p:cNvPr>
          <p:cNvGrpSpPr/>
          <p:nvPr/>
        </p:nvGrpSpPr>
        <p:grpSpPr>
          <a:xfrm>
            <a:off x="1141181" y="1371600"/>
            <a:ext cx="9906462" cy="3261710"/>
            <a:chOff x="836150" y="1565766"/>
            <a:chExt cx="9906462" cy="326171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B88EA42A-B20F-427F-97D0-13CF812EB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36150" y="1565766"/>
              <a:ext cx="6858462" cy="326171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4B93C655-6A4C-4E03-860E-15FB628A7F49}"/>
                </a:ext>
              </a:extLst>
            </p:cNvPr>
            <p:cNvGrpSpPr/>
            <p:nvPr/>
          </p:nvGrpSpPr>
          <p:grpSpPr>
            <a:xfrm>
              <a:off x="7941827" y="1981200"/>
              <a:ext cx="2800785" cy="2606323"/>
              <a:chOff x="7542212" y="1981200"/>
              <a:chExt cx="2800785" cy="2606323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xmlns="" id="{1BE95244-CC3D-442C-926E-4B4CE1FCB2C7}"/>
                  </a:ext>
                </a:extLst>
              </p:cNvPr>
              <p:cNvSpPr/>
              <p:nvPr/>
            </p:nvSpPr>
            <p:spPr>
              <a:xfrm>
                <a:off x="7542212" y="1981200"/>
                <a:ext cx="1219200" cy="118110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xmlns="" id="{ED72072E-8645-48F3-B9F7-7DE9828F7A55}"/>
                  </a:ext>
                </a:extLst>
              </p:cNvPr>
              <p:cNvSpPr/>
              <p:nvPr/>
            </p:nvSpPr>
            <p:spPr>
              <a:xfrm>
                <a:off x="9123797" y="1981200"/>
                <a:ext cx="1219200" cy="118110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xmlns="" id="{5E0F5E93-C97B-4711-BF31-4732A7F780C7}"/>
                  </a:ext>
                </a:extLst>
              </p:cNvPr>
              <p:cNvSpPr/>
              <p:nvPr/>
            </p:nvSpPr>
            <p:spPr>
              <a:xfrm>
                <a:off x="7550563" y="3406423"/>
                <a:ext cx="1219200" cy="118110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xmlns="" id="{5A170E79-007F-4A5A-8F8C-36B1BFE6619D}"/>
                  </a:ext>
                </a:extLst>
              </p:cNvPr>
              <p:cNvSpPr/>
              <p:nvPr/>
            </p:nvSpPr>
            <p:spPr>
              <a:xfrm>
                <a:off x="9123797" y="3388358"/>
                <a:ext cx="1219200" cy="118110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xmlns="" id="{DF653F9C-2661-4021-9E94-81942B1C1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9334061" y="2087707"/>
                <a:ext cx="798671" cy="96808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xmlns="" id="{DA4D45A2-1220-48EC-B54A-2C0B08146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708680" y="2131281"/>
                <a:ext cx="902651" cy="90265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D535660A-5ECB-4A79-8F8F-FD0B43B96325}"/>
                  </a:ext>
                </a:extLst>
              </p:cNvPr>
              <p:cNvSpPr txBox="1"/>
              <p:nvPr/>
            </p:nvSpPr>
            <p:spPr>
              <a:xfrm>
                <a:off x="7593634" y="3563040"/>
                <a:ext cx="1219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b="1" dirty="0">
                    <a:solidFill>
                      <a:schemeClr val="bg1"/>
                    </a:solidFill>
                  </a:rPr>
                  <a:t>iOS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xmlns="" id="{E8A51CA8-06B4-4D82-AD59-0F9A5E9AA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9361743" y="3531133"/>
                <a:ext cx="743306" cy="8955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xmlns="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7ECB6F9-5822-4708-B5D1-A2A97E085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 customers with the count of their orders and reviews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Order customers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orders count </a:t>
            </a:r>
            <a:r>
              <a:rPr lang="en-US" dirty="0"/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descending</a:t>
            </a:r>
            <a:r>
              <a:rPr lang="en-US" dirty="0"/>
              <a:t> order</a:t>
            </a:r>
          </a:p>
          <a:p>
            <a:pPr>
              <a:lnSpc>
                <a:spcPct val="100000"/>
              </a:lnSpc>
            </a:pPr>
            <a:r>
              <a:rPr lang="en-US" dirty="0"/>
              <a:t>If customers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 number of orders</a:t>
            </a:r>
            <a:r>
              <a:rPr lang="en-US" dirty="0"/>
              <a:t>, order them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of reviews </a:t>
            </a:r>
            <a:r>
              <a:rPr lang="en-US" dirty="0"/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descending</a:t>
            </a:r>
            <a:r>
              <a:rPr lang="en-US" dirty="0"/>
              <a:t> order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Shop Extended </a:t>
            </a:r>
            <a:r>
              <a:rPr lang="en-GB"/>
              <a:t>(3)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2B2B43F-6B08-4F39-8CFD-F52867E00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2057400"/>
            <a:ext cx="5133989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&lt;customer name&gt;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Orders: &lt;orders count&gt;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Reviews: &lt;reviews count&gt;</a:t>
            </a:r>
          </a:p>
        </p:txBody>
      </p:sp>
    </p:spTree>
    <p:extLst>
      <p:ext uri="{BB962C8B-B14F-4D97-AF65-F5344CB8AC3E}">
        <p14:creationId xmlns:p14="http://schemas.microsoft.com/office/powerpoint/2010/main" xmlns="" val="59440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Shop Extended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2B2B43F-6B08-4F39-8CFD-F52867E00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931" y="2286000"/>
            <a:ext cx="11049000" cy="32593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 customers = context.Customers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Include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 =&gt; c.Orders)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Include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 =&gt; c.ItemReviews)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.OrderByDescending(c =&gt; c.Orders.Count)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.ThenByDescending(c =&gt; c.ItemReviews.Count);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Print the result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xmlns="" id="{271C1C90-8E3E-4151-84A3-7D068BCDB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4753" y="1463332"/>
            <a:ext cx="3547978" cy="1660867"/>
          </a:xfrm>
          <a:prstGeom prst="wedgeRoundRectCallout">
            <a:avLst>
              <a:gd name="adj1" fmla="val -95873"/>
              <a:gd name="adj2" fmla="val 541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Include related data from multiple relationships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FAA2BC2F-4964-4B5F-B89F-48BAA241D63D}"/>
              </a:ext>
            </a:extLst>
          </p:cNvPr>
          <p:cNvSpPr/>
          <p:nvPr/>
        </p:nvSpPr>
        <p:spPr>
          <a:xfrm>
            <a:off x="836612" y="2743200"/>
            <a:ext cx="5715000" cy="9906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277908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Shop Complex Queries (1)</a:t>
            </a:r>
            <a:endParaRPr lang="bg-BG" dirty="0">
              <a:sym typeface="Wingdings" pitchFamily="2" charset="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6B0ABAD-9403-4B68-9A3F-F03BC6EE1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15" y="992585"/>
            <a:ext cx="11804822" cy="5570355"/>
          </a:xfrm>
        </p:spPr>
        <p:txBody>
          <a:bodyPr/>
          <a:lstStyle/>
          <a:p>
            <a:r>
              <a:rPr lang="en-US" dirty="0"/>
              <a:t>Extend the shop hierarchy using the diagram: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US" dirty="0"/>
              <a:t> can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items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item</a:t>
            </a:r>
            <a:r>
              <a:rPr lang="en-US" dirty="0"/>
              <a:t> can be included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many orders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review</a:t>
            </a:r>
            <a:r>
              <a:rPr lang="en-US" dirty="0"/>
              <a:t> 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one item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item</a:t>
            </a:r>
            <a:r>
              <a:rPr lang="en-US" dirty="0"/>
              <a:t> can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many reviews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FD284840-305A-49B6-AF8A-CEF26CB765BF}"/>
              </a:ext>
            </a:extLst>
          </p:cNvPr>
          <p:cNvGrpSpPr/>
          <p:nvPr/>
        </p:nvGrpSpPr>
        <p:grpSpPr>
          <a:xfrm>
            <a:off x="9142412" y="1977990"/>
            <a:ext cx="2133600" cy="2276742"/>
            <a:chOff x="3267657" y="3581401"/>
            <a:chExt cx="2133600" cy="2276742"/>
          </a:xfrm>
        </p:grpSpPr>
        <p:sp>
          <p:nvSpPr>
            <p:cNvPr id="38" name="Rectangle: Rounded Corners 6">
              <a:extLst>
                <a:ext uri="{FF2B5EF4-FFF2-40B4-BE49-F238E27FC236}">
                  <a16:creationId xmlns:a16="http://schemas.microsoft.com/office/drawing/2014/main" xmlns="" id="{572E51B4-B56E-45B0-9012-28E8A43DEFF6}"/>
                </a:ext>
              </a:extLst>
            </p:cNvPr>
            <p:cNvSpPr/>
            <p:nvPr/>
          </p:nvSpPr>
          <p:spPr>
            <a:xfrm>
              <a:off x="3267657" y="3581401"/>
              <a:ext cx="2133600" cy="227674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Rectangle: Rounded Corners 13">
              <a:extLst>
                <a:ext uri="{FF2B5EF4-FFF2-40B4-BE49-F238E27FC236}">
                  <a16:creationId xmlns:a16="http://schemas.microsoft.com/office/drawing/2014/main" xmlns="" id="{193D4D3D-2F2E-47AD-BC52-61CF9D4B6797}"/>
                </a:ext>
              </a:extLst>
            </p:cNvPr>
            <p:cNvSpPr/>
            <p:nvPr/>
          </p:nvSpPr>
          <p:spPr>
            <a:xfrm>
              <a:off x="3502847" y="4687421"/>
              <a:ext cx="1653910" cy="44078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2F986D65-6C64-4AF9-913E-5D095CA7DFB1}"/>
                </a:ext>
              </a:extLst>
            </p:cNvPr>
            <p:cNvSpPr txBox="1"/>
            <p:nvPr/>
          </p:nvSpPr>
          <p:spPr>
            <a:xfrm>
              <a:off x="3357561" y="3634000"/>
              <a:ext cx="17991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Item</a:t>
              </a:r>
            </a:p>
          </p:txBody>
        </p:sp>
        <p:sp>
          <p:nvSpPr>
            <p:cNvPr id="41" name="Rectangle: Rounded Corners 13">
              <a:extLst>
                <a:ext uri="{FF2B5EF4-FFF2-40B4-BE49-F238E27FC236}">
                  <a16:creationId xmlns:a16="http://schemas.microsoft.com/office/drawing/2014/main" xmlns="" id="{B4B04F0F-9023-4E2F-8EDA-2D6028EF1B73}"/>
                </a:ext>
              </a:extLst>
            </p:cNvPr>
            <p:cNvSpPr/>
            <p:nvPr/>
          </p:nvSpPr>
          <p:spPr>
            <a:xfrm>
              <a:off x="3503243" y="5129309"/>
              <a:ext cx="1653908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Price</a:t>
              </a:r>
            </a:p>
          </p:txBody>
        </p:sp>
        <p:sp>
          <p:nvSpPr>
            <p:cNvPr id="42" name="Rectangle: Rounded Corners 13">
              <a:extLst>
                <a:ext uri="{FF2B5EF4-FFF2-40B4-BE49-F238E27FC236}">
                  <a16:creationId xmlns:a16="http://schemas.microsoft.com/office/drawing/2014/main" xmlns="" id="{1423362F-2A8B-4BCA-80F2-9AF0DF081B77}"/>
                </a:ext>
              </a:extLst>
            </p:cNvPr>
            <p:cNvSpPr/>
            <p:nvPr/>
          </p:nvSpPr>
          <p:spPr>
            <a:xfrm>
              <a:off x="3502846" y="4219842"/>
              <a:ext cx="1653910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Id</a:t>
              </a:r>
            </a:p>
          </p:txBody>
        </p:sp>
      </p:grpSp>
      <p:sp>
        <p:nvSpPr>
          <p:cNvPr id="48" name="AutoShape 5">
            <a:extLst>
              <a:ext uri="{FF2B5EF4-FFF2-40B4-BE49-F238E27FC236}">
                <a16:creationId xmlns:a16="http://schemas.microsoft.com/office/drawing/2014/main" xmlns="" id="{773ABAFC-FF1E-4B6B-9BD5-ED20F721D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2033" y="4919764"/>
            <a:ext cx="7318386" cy="1189186"/>
          </a:xfrm>
          <a:prstGeom prst="wedgeRoundRectCallout">
            <a:avLst>
              <a:gd name="adj1" fmla="val -38352"/>
              <a:gd name="adj2" fmla="val 162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sz="2800" dirty="0">
                <a:solidFill>
                  <a:srgbClr val="FFFFFF"/>
                </a:solidFill>
              </a:rPr>
              <a:t>: implement many-to-many relationship between items and orders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091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Shop Complex Queries (2)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2B2B43F-6B08-4F39-8CFD-F52867E00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" y="1908354"/>
            <a:ext cx="4070519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Ivan;Pesho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Televizor;100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Golqm televizor;200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END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register-Ani;1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order-1;1;2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order-1;1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review-1;2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END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E9A710-58D2-4FC0-9C99-7535D19D5BA7}"/>
              </a:ext>
            </a:extLst>
          </p:cNvPr>
          <p:cNvSpPr txBox="1">
            <a:spLocks/>
          </p:cNvSpPr>
          <p:nvPr/>
        </p:nvSpPr>
        <p:spPr>
          <a:xfrm>
            <a:off x="286131" y="1447800"/>
            <a:ext cx="11466600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69AA1E30-7A0C-4302-97D8-0C4C77707708}"/>
              </a:ext>
            </a:extLst>
          </p:cNvPr>
          <p:cNvSpPr txBox="1">
            <a:spLocks/>
          </p:cNvSpPr>
          <p:nvPr/>
        </p:nvSpPr>
        <p:spPr>
          <a:xfrm>
            <a:off x="266612" y="1161060"/>
            <a:ext cx="11466600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Print the number of items in each order of a given customer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009F5A2-1FA6-45C0-9A46-7A9C69E68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213" y="2624553"/>
            <a:ext cx="3561921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 1: 2 items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 2: 1 items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reviews: 1</a:t>
            </a: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xmlns="" id="{B8580E9B-82A2-47D4-B492-7A71EF416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0471" y="5869259"/>
            <a:ext cx="2165835" cy="665703"/>
          </a:xfrm>
          <a:prstGeom prst="wedgeRoundRectCallout">
            <a:avLst>
              <a:gd name="adj1" fmla="val -107409"/>
              <a:gd name="adj2" fmla="val 103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Customer id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AF07AB95-68CF-43B4-B0F8-CC400B9A3F18}"/>
              </a:ext>
            </a:extLst>
          </p:cNvPr>
          <p:cNvSpPr/>
          <p:nvPr/>
        </p:nvSpPr>
        <p:spPr>
          <a:xfrm>
            <a:off x="379412" y="6035146"/>
            <a:ext cx="457200" cy="38407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7D312A24-0577-4426-8AE1-C8ACE634AE5A}"/>
              </a:ext>
            </a:extLst>
          </p:cNvPr>
          <p:cNvSpPr txBox="1">
            <a:spLocks/>
          </p:cNvSpPr>
          <p:nvPr/>
        </p:nvSpPr>
        <p:spPr>
          <a:xfrm>
            <a:off x="4548809" y="1751105"/>
            <a:ext cx="8576639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Print reviews count of that customer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C451180A-A2DB-4EB1-9612-908DF0B85813}"/>
              </a:ext>
            </a:extLst>
          </p:cNvPr>
          <p:cNvSpPr/>
          <p:nvPr/>
        </p:nvSpPr>
        <p:spPr>
          <a:xfrm>
            <a:off x="4935752" y="3050442"/>
            <a:ext cx="1387259" cy="462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AutoShape 5">
            <a:extLst>
              <a:ext uri="{FF2B5EF4-FFF2-40B4-BE49-F238E27FC236}">
                <a16:creationId xmlns:a16="http://schemas.microsoft.com/office/drawing/2014/main" xmlns="" id="{076A66E2-4B10-404B-847F-0EE5461A4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4693" y="4447237"/>
            <a:ext cx="6546696" cy="729794"/>
          </a:xfrm>
          <a:prstGeom prst="wedgeRoundRectCallout">
            <a:avLst>
              <a:gd name="adj1" fmla="val -84683"/>
              <a:gd name="adj2" fmla="val -329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order-&lt;customer id&gt;;&lt;item id&gt;;&lt;item id&gt;…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7EADB726-2454-47AD-B549-9A3C72EF43C9}"/>
              </a:ext>
            </a:extLst>
          </p:cNvPr>
          <p:cNvSpPr/>
          <p:nvPr/>
        </p:nvSpPr>
        <p:spPr>
          <a:xfrm>
            <a:off x="400160" y="4170623"/>
            <a:ext cx="2341452" cy="934777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utoShape 5">
            <a:extLst>
              <a:ext uri="{FF2B5EF4-FFF2-40B4-BE49-F238E27FC236}">
                <a16:creationId xmlns:a16="http://schemas.microsoft.com/office/drawing/2014/main" xmlns="" id="{67CDCEC5-FE68-4778-979F-755D32A8D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820" y="5497387"/>
            <a:ext cx="4984709" cy="729794"/>
          </a:xfrm>
          <a:prstGeom prst="wedgeRoundRectCallout">
            <a:avLst>
              <a:gd name="adj1" fmla="val -116586"/>
              <a:gd name="adj2" fmla="val -729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review-&lt;customer id&gt;;&lt;item id&gt;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0C17BC33-69CF-446A-992D-08E62AC54F63}"/>
              </a:ext>
            </a:extLst>
          </p:cNvPr>
          <p:cNvSpPr/>
          <p:nvPr/>
        </p:nvSpPr>
        <p:spPr>
          <a:xfrm>
            <a:off x="400160" y="5146189"/>
            <a:ext cx="2189052" cy="419765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405202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 animBg="1"/>
      <p:bldP spid="3" grpId="0" animBg="1"/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ABCFA91-9B01-4D86-BAAB-BD57DF437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467" y="1355721"/>
            <a:ext cx="11049000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Read data and fill the database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 id = int.Parse(Console.ReadLine());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 customer = context.Customers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.Include(c =&gt; c.Orders)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.ThenInclude(o =&gt; o.ItemsOrders)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.Include(c =&gt; c.Reviews)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.FirstOrDefault(x =&gt; x.Id == id);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Print the result</a:t>
            </a: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xmlns="" id="{89A3D570-4FDA-42FC-8130-7D3EEEDDE03F}"/>
              </a:ext>
            </a:extLst>
          </p:cNvPr>
          <p:cNvSpPr/>
          <p:nvPr/>
        </p:nvSpPr>
        <p:spPr>
          <a:xfrm flipH="1">
            <a:off x="5349623" y="3757800"/>
            <a:ext cx="419100" cy="369699"/>
          </a:xfrm>
          <a:prstGeom prst="bentArrow">
            <a:avLst>
              <a:gd name="adj1" fmla="val 17424"/>
              <a:gd name="adj2" fmla="val 25000"/>
              <a:gd name="adj3" fmla="val 25000"/>
              <a:gd name="adj4" fmla="val 384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Shop Complex Queries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592F6AD7-26EF-4705-B83A-9E378CBFA809}"/>
              </a:ext>
            </a:extLst>
          </p:cNvPr>
          <p:cNvSpPr/>
          <p:nvPr/>
        </p:nvSpPr>
        <p:spPr>
          <a:xfrm>
            <a:off x="4650028" y="4127499"/>
            <a:ext cx="2819400" cy="396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F01E6088-18FB-46F8-9738-982C0729F0B9}"/>
              </a:ext>
            </a:extLst>
          </p:cNvPr>
          <p:cNvSpPr/>
          <p:nvPr/>
        </p:nvSpPr>
        <p:spPr>
          <a:xfrm>
            <a:off x="3497263" y="3679857"/>
            <a:ext cx="1828800" cy="396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3155418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 animBg="1"/>
      <p:bldP spid="12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Bent 27">
            <a:extLst>
              <a:ext uri="{FF2B5EF4-FFF2-40B4-BE49-F238E27FC236}">
                <a16:creationId xmlns:a16="http://schemas.microsoft.com/office/drawing/2014/main" xmlns="" id="{6E44D8AB-2B1C-4E96-BDD3-AA3E3F5ED4E6}"/>
              </a:ext>
            </a:extLst>
          </p:cNvPr>
          <p:cNvSpPr/>
          <p:nvPr/>
        </p:nvSpPr>
        <p:spPr>
          <a:xfrm rot="5400000" flipH="1">
            <a:off x="5421315" y="3565153"/>
            <a:ext cx="307972" cy="430209"/>
          </a:xfrm>
          <a:prstGeom prst="bentArrow">
            <a:avLst>
              <a:gd name="adj1" fmla="val 21907"/>
              <a:gd name="adj2" fmla="val 30111"/>
              <a:gd name="adj3" fmla="val 25000"/>
              <a:gd name="adj4" fmla="val 3450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xmlns="" id="{81CECB4D-DFFF-4CBA-A882-11B42D6F5807}"/>
              </a:ext>
            </a:extLst>
          </p:cNvPr>
          <p:cNvSpPr/>
          <p:nvPr/>
        </p:nvSpPr>
        <p:spPr>
          <a:xfrm rot="5400000" flipH="1">
            <a:off x="5393462" y="3782482"/>
            <a:ext cx="1181100" cy="868683"/>
          </a:xfrm>
          <a:prstGeom prst="bentArrow">
            <a:avLst>
              <a:gd name="adj1" fmla="val 11263"/>
              <a:gd name="adj2" fmla="val 13847"/>
              <a:gd name="adj3" fmla="val 13247"/>
              <a:gd name="adj4" fmla="val 451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ABCFA91-9B01-4D86-BAAB-BD57DF437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467" y="1355721"/>
            <a:ext cx="11049000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Read data and fill the database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 id = int.Parse(Console.ReadLine());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 customer = context.Customers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.Include(c =&gt; c.Orders)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ThenInclude(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 =&gt; o.ItemsOrders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.Include(c =&gt; c.Reviews)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.FirstOrDefault(x =&gt; x.Id == id);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Print the result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Shop Complex Queries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236B4D89-14F4-4205-873F-81B67E56DFBF}"/>
              </a:ext>
            </a:extLst>
          </p:cNvPr>
          <p:cNvSpPr/>
          <p:nvPr/>
        </p:nvSpPr>
        <p:spPr>
          <a:xfrm>
            <a:off x="3494086" y="4571999"/>
            <a:ext cx="2055585" cy="403697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BE6C8FB5-DF7D-4066-850C-AAD8F7D9232C}"/>
              </a:ext>
            </a:extLst>
          </p:cNvPr>
          <p:cNvSpPr/>
          <p:nvPr/>
        </p:nvSpPr>
        <p:spPr>
          <a:xfrm>
            <a:off x="4876800" y="3234425"/>
            <a:ext cx="1827212" cy="381493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utoShape 5">
            <a:extLst>
              <a:ext uri="{FF2B5EF4-FFF2-40B4-BE49-F238E27FC236}">
                <a16:creationId xmlns:a16="http://schemas.microsoft.com/office/drawing/2014/main" xmlns="" id="{8BC88381-2E94-434B-8AA0-0236F7B92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0292" y="3759475"/>
            <a:ext cx="3345719" cy="2013345"/>
          </a:xfrm>
          <a:prstGeom prst="wedgeRoundRectCallout">
            <a:avLst>
              <a:gd name="adj1" fmla="val -26457"/>
              <a:gd name="adj2" fmla="val 145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Compile time errors when trying to include missing property.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1" name="AutoShape 5">
            <a:extLst>
              <a:ext uri="{FF2B5EF4-FFF2-40B4-BE49-F238E27FC236}">
                <a16:creationId xmlns:a16="http://schemas.microsoft.com/office/drawing/2014/main" xmlns="" id="{63132CF8-CB7E-4FDA-801D-E5668D38D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0293" y="2311332"/>
            <a:ext cx="3345719" cy="1148797"/>
          </a:xfrm>
          <a:prstGeom prst="wedgeRoundRectCallout">
            <a:avLst>
              <a:gd name="adj1" fmla="val -315"/>
              <a:gd name="adj2" fmla="val 213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 </a:t>
            </a:r>
            <a:r>
              <a:rPr lang="en-US" sz="2800" noProof="1">
                <a:solidFill>
                  <a:srgbClr val="FFFFFF"/>
                </a:solidFill>
              </a:rPr>
              <a:t>intelisense</a:t>
            </a:r>
            <a:r>
              <a:rPr lang="en-US" sz="2800" dirty="0">
                <a:solidFill>
                  <a:srgbClr val="FFFFFF"/>
                </a:solidFill>
              </a:rPr>
              <a:t> for inner levels.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300B6F1-DF4A-403B-8EA7-FBDB6C7491D5}"/>
              </a:ext>
            </a:extLst>
          </p:cNvPr>
          <p:cNvSpPr/>
          <p:nvPr/>
        </p:nvSpPr>
        <p:spPr>
          <a:xfrm>
            <a:off x="3484560" y="3693707"/>
            <a:ext cx="1863670" cy="378261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1808118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Explicit Data Loading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5A69BAF-DC32-420F-B2D5-3CD9252C2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411" y="1929128"/>
            <a:ext cx="3942600" cy="45958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Ivan;Pesho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Televizor;100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Golqm televizor;200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END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register-Ani;1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order-1;1;2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order-1;1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review-1;2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END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BC228429-EE45-4B49-BA58-79334214DF14}"/>
              </a:ext>
            </a:extLst>
          </p:cNvPr>
          <p:cNvSpPr txBox="1">
            <a:spLocks/>
          </p:cNvSpPr>
          <p:nvPr/>
        </p:nvSpPr>
        <p:spPr>
          <a:xfrm>
            <a:off x="266612" y="1161060"/>
            <a:ext cx="11466600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Use the logic for reading data from previous problem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53708BD4-EA52-40E7-A4B8-AF468A110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5212" y="3276035"/>
            <a:ext cx="3942600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Customer: Ani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Orders count:2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Reviews count: 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Salesman: Ivan</a:t>
            </a:r>
          </a:p>
        </p:txBody>
      </p:sp>
      <p:sp>
        <p:nvSpPr>
          <p:cNvPr id="21" name="AutoShape 5">
            <a:extLst>
              <a:ext uri="{FF2B5EF4-FFF2-40B4-BE49-F238E27FC236}">
                <a16:creationId xmlns:a16="http://schemas.microsoft.com/office/drawing/2014/main" xmlns="" id="{E558761B-B40C-4B17-8611-E91513282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9531" y="5706774"/>
            <a:ext cx="2165835" cy="665703"/>
          </a:xfrm>
          <a:prstGeom prst="wedgeRoundRectCallout">
            <a:avLst>
              <a:gd name="adj1" fmla="val -103756"/>
              <a:gd name="adj2" fmla="val 197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Customer id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FB19C3B4-6474-4B1A-BADB-6374B0978A65}"/>
              </a:ext>
            </a:extLst>
          </p:cNvPr>
          <p:cNvSpPr/>
          <p:nvPr/>
        </p:nvSpPr>
        <p:spPr>
          <a:xfrm>
            <a:off x="1274744" y="6034089"/>
            <a:ext cx="324000" cy="399416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D514B7CA-EE59-49A1-9249-129192546458}"/>
              </a:ext>
            </a:extLst>
          </p:cNvPr>
          <p:cNvSpPr/>
          <p:nvPr/>
        </p:nvSpPr>
        <p:spPr>
          <a:xfrm>
            <a:off x="5395935" y="3998465"/>
            <a:ext cx="88735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75211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Explicit Data Loading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5A69BAF-DC32-420F-B2D5-3CD9252C2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923" y="1338942"/>
            <a:ext cx="11392979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 id = int.Parse(Console.ReadLine());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 customer = context.Customers.Single(x =&gt; x.Id == id);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context.Entry(customer)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Collection(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 =&gt; b.Orders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Load()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 ordersCount = customer.Orders.Count;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Load reviews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context.Entry(customer)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Reference(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 =&gt; c.Salesman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Load()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153937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BC228429-EE45-4B49-BA58-79334214DF14}"/>
              </a:ext>
            </a:extLst>
          </p:cNvPr>
          <p:cNvSpPr txBox="1">
            <a:spLocks/>
          </p:cNvSpPr>
          <p:nvPr/>
        </p:nvSpPr>
        <p:spPr>
          <a:xfrm>
            <a:off x="266612" y="1161060"/>
            <a:ext cx="11466600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Use the logic for reading data from previous problem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Query Loaded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5A69BAF-DC32-420F-B2D5-3CD9252C2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" y="1929128"/>
            <a:ext cx="3942600" cy="45958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Ivan;Pesho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Televizor;100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Golqm televizor;200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END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register-Ani;1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order-1;1;2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order-1;1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review-1;2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END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53708BD4-EA52-40E7-A4B8-AF468A110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0473" y="3954682"/>
            <a:ext cx="2530218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Orders: 1</a:t>
            </a:r>
          </a:p>
        </p:txBody>
      </p:sp>
      <p:sp>
        <p:nvSpPr>
          <p:cNvPr id="21" name="AutoShape 5">
            <a:extLst>
              <a:ext uri="{FF2B5EF4-FFF2-40B4-BE49-F238E27FC236}">
                <a16:creationId xmlns:a16="http://schemas.microsoft.com/office/drawing/2014/main" xmlns="" id="{E558761B-B40C-4B17-8611-E91513282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0471" y="5869259"/>
            <a:ext cx="2165835" cy="665703"/>
          </a:xfrm>
          <a:prstGeom prst="wedgeRoundRectCallout">
            <a:avLst>
              <a:gd name="adj1" fmla="val -107409"/>
              <a:gd name="adj2" fmla="val 103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Customer id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FB19C3B4-6474-4B1A-BADB-6374B0978A65}"/>
              </a:ext>
            </a:extLst>
          </p:cNvPr>
          <p:cNvSpPr/>
          <p:nvPr/>
        </p:nvSpPr>
        <p:spPr>
          <a:xfrm>
            <a:off x="379412" y="6035146"/>
            <a:ext cx="457200" cy="38407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D514B7CA-EE59-49A1-9249-129192546458}"/>
              </a:ext>
            </a:extLst>
          </p:cNvPr>
          <p:cNvSpPr/>
          <p:nvPr/>
        </p:nvSpPr>
        <p:spPr>
          <a:xfrm>
            <a:off x="4799012" y="3998465"/>
            <a:ext cx="88735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31A2A0F0-EFDC-4C43-B123-02129390E5AE}"/>
              </a:ext>
            </a:extLst>
          </p:cNvPr>
          <p:cNvSpPr txBox="1">
            <a:spLocks/>
          </p:cNvSpPr>
          <p:nvPr/>
        </p:nvSpPr>
        <p:spPr>
          <a:xfrm>
            <a:off x="4429112" y="1929128"/>
            <a:ext cx="7045906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Print the count of orders of a given customer that contain more than 1 item</a:t>
            </a:r>
          </a:p>
        </p:txBody>
      </p:sp>
    </p:spTree>
    <p:extLst>
      <p:ext uri="{BB962C8B-B14F-4D97-AF65-F5344CB8AC3E}">
        <p14:creationId xmlns:p14="http://schemas.microsoft.com/office/powerpoint/2010/main" xmlns="" val="288745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Query Loaded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5A69BAF-DC32-420F-B2D5-3CD9252C2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633" y="1371600"/>
            <a:ext cx="11049000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 id = int.Parse(Console.ReadLine());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 customer = context.Customers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.FirstOrDefault(x =&gt; x.Id == id);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 ordersCount = context.Entry(customer)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.Collection(b =&gt; b.Orders)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Query()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.Count(o =&gt; o.ItemsOrders.Count &gt; 1);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Print the result</a:t>
            </a:r>
          </a:p>
        </p:txBody>
      </p:sp>
    </p:spTree>
    <p:extLst>
      <p:ext uri="{BB962C8B-B14F-4D97-AF65-F5344CB8AC3E}">
        <p14:creationId xmlns:p14="http://schemas.microsoft.com/office/powerpoint/2010/main" xmlns="" val="56354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Platform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4E9CECC7-86D0-460C-B711-C2925FB64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Cross-platform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.NET Core apps that run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Windows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macOS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Flexible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component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package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Metapackages </a:t>
            </a:r>
            <a:r>
              <a:rPr lang="en-US" noProof="1">
                <a:solidFill>
                  <a:srgbClr val="FDFFFF"/>
                </a:solidFill>
              </a:rPr>
              <a:t>combine packages that are meaningful together</a:t>
            </a:r>
          </a:p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Lightweight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Projects include</a:t>
            </a:r>
            <a:r>
              <a:rPr lang="en-US" dirty="0"/>
              <a:t> only required dependencies</a:t>
            </a:r>
          </a:p>
          <a:p>
            <a:pPr>
              <a:lnSpc>
                <a:spcPct val="100000"/>
              </a:lnSpc>
            </a:pPr>
            <a:r>
              <a:rPr lang="en-US" dirty="0"/>
              <a:t>Fully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open-source</a:t>
            </a:r>
            <a:r>
              <a:rPr lang="en-US" dirty="0"/>
              <a:t> at </a:t>
            </a:r>
            <a:r>
              <a:rPr lang="en-US" dirty="0">
                <a:hlinkClick r:id="rId2"/>
              </a:rPr>
              <a:t>GitHub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377887" lvl="1" indent="0">
              <a:lnSpc>
                <a:spcPct val="10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lnSpc>
                <a:spcPct val="10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0564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332999" cy="5570355"/>
          </a:xfrm>
        </p:spPr>
        <p:txBody>
          <a:bodyPr>
            <a:normAutofit/>
          </a:bodyPr>
          <a:lstStyle/>
          <a:p>
            <a:r>
              <a:rPr lang="en-US" dirty="0"/>
              <a:t>.NET Core is a lightweight, open-source framework for building cross-platform applications</a:t>
            </a:r>
          </a:p>
          <a:p>
            <a:r>
              <a:rPr lang="en-US" dirty="0"/>
              <a:t>Creating console applications and class libraries is the same as in .NET Framework</a:t>
            </a:r>
          </a:p>
          <a:p>
            <a:r>
              <a:rPr lang="en-US" dirty="0"/>
              <a:t>EF Core is a lightweight extensive cross-platform version of EF Framework with some features to be implemented in the future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1882D10-E554-4DE6-B13F-30B1B6D08B80}"/>
              </a:ext>
            </a:extLst>
          </p:cNvPr>
          <p:cNvGrpSpPr/>
          <p:nvPr/>
        </p:nvGrpSpPr>
        <p:grpSpPr>
          <a:xfrm>
            <a:off x="8150016" y="1371600"/>
            <a:ext cx="3778877" cy="2895600"/>
            <a:chOff x="8150016" y="1371600"/>
            <a:chExt cx="3778877" cy="28956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xmlns="" id="{899A3542-AF55-488C-96AC-6ED387F79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0016" y="1371600"/>
              <a:ext cx="2089763" cy="13353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2AEA56F9-3ACB-4278-B9E9-E0F541A58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 flipH="1">
              <a:off x="9675812" y="1828800"/>
              <a:ext cx="2253081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.NET Core and EF Core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https://softuni.bg/courses/csharp-web-development-basics</a:t>
            </a:r>
            <a:r>
              <a:rPr lang="en-US" dirty="0"/>
              <a:t>  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 cstate="print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 cstate="print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 cstate="print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xmlns="" val="35389283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077658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18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827476"/>
            <a:ext cx="9832319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Simple .NET Core Console Apps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719034"/>
          </a:xfrm>
        </p:spPr>
        <p:txBody>
          <a:bodyPr/>
          <a:lstStyle/>
          <a:p>
            <a:r>
              <a:rPr lang="en-US" dirty="0"/>
              <a:t>Hello, .NET Core!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F65C1F0-5A51-43DB-936F-2B37D244B8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4997" y="990600"/>
            <a:ext cx="6268924" cy="36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1210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console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31DD790-A00D-4846-9E61-82D51E66F0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2127" y="1485309"/>
            <a:ext cx="10581394" cy="478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3683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EE9324D-1E82-4393-B7D5-633AFD7EBE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6136" y="3089514"/>
            <a:ext cx="5010152" cy="2081610"/>
          </a:xfrm>
          <a:prstGeom prst="rect">
            <a:avLst/>
          </a:prstGeom>
        </p:spPr>
      </p:pic>
      <p:sp>
        <p:nvSpPr>
          <p:cNvPr id="12" name="AutoShape 5">
            <a:extLst>
              <a:ext uri="{FF2B5EF4-FFF2-40B4-BE49-F238E27FC236}">
                <a16:creationId xmlns:a16="http://schemas.microsoft.com/office/drawing/2014/main" xmlns="" id="{59F59E8B-026D-4EC2-A3AC-B934A41C3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812" y="1815004"/>
            <a:ext cx="2971801" cy="736768"/>
          </a:xfrm>
          <a:prstGeom prst="wedgeRoundRectCallout">
            <a:avLst>
              <a:gd name="adj1" fmla="val -18558"/>
              <a:gd name="adj2" fmla="val 1059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.NET Core project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4" name="AutoShape 5">
            <a:extLst>
              <a:ext uri="{FF2B5EF4-FFF2-40B4-BE49-F238E27FC236}">
                <a16:creationId xmlns:a16="http://schemas.microsoft.com/office/drawing/2014/main" xmlns="" id="{AE7EF029-E43D-4266-9799-86E0CDF2A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288" y="1805333"/>
            <a:ext cx="3657600" cy="613431"/>
          </a:xfrm>
          <a:prstGeom prst="wedgeRoundRectCallout">
            <a:avLst>
              <a:gd name="adj1" fmla="val -105987"/>
              <a:gd name="adj2" fmla="val 226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Project Dependencies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5" name="AutoShape 5">
            <a:extLst>
              <a:ext uri="{FF2B5EF4-FFF2-40B4-BE49-F238E27FC236}">
                <a16:creationId xmlns:a16="http://schemas.microsoft.com/office/drawing/2014/main" xmlns="" id="{6F92DD7E-592A-4041-9B93-4E00C104E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945" y="3140457"/>
            <a:ext cx="4067176" cy="1055608"/>
          </a:xfrm>
          <a:prstGeom prst="wedgeRoundRectCallout">
            <a:avLst>
              <a:gd name="adj1" fmla="val -161341"/>
              <a:gd name="adj2" fmla="val 305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Standard .NET Core Development Kit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6" name="AutoShape 5">
            <a:extLst>
              <a:ext uri="{FF2B5EF4-FFF2-40B4-BE49-F238E27FC236}">
                <a16:creationId xmlns:a16="http://schemas.microsoft.com/office/drawing/2014/main" xmlns="" id="{7F414B16-FBFA-429A-B751-134F463E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6412" y="4929687"/>
            <a:ext cx="4067176" cy="1055608"/>
          </a:xfrm>
          <a:prstGeom prst="wedgeRoundRectCallout">
            <a:avLst>
              <a:gd name="adj1" fmla="val -94410"/>
              <a:gd name="adj2" fmla="val -830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.NET Core Libraries (</a:t>
            </a:r>
            <a:r>
              <a:rPr lang="en-US" sz="2800" noProof="1">
                <a:solidFill>
                  <a:srgbClr val="FFFFFF"/>
                </a:solidFill>
              </a:rPr>
              <a:t>CoreFX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7" name="AutoShape 5">
            <a:extLst>
              <a:ext uri="{FF2B5EF4-FFF2-40B4-BE49-F238E27FC236}">
                <a16:creationId xmlns:a16="http://schemas.microsoft.com/office/drawing/2014/main" xmlns="" id="{B0A3D210-F00C-4F40-97A7-CEA666137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7212" y="5633315"/>
            <a:ext cx="3495676" cy="703959"/>
          </a:xfrm>
          <a:prstGeom prst="wedgeRoundRectCallout">
            <a:avLst>
              <a:gd name="adj1" fmla="val -25700"/>
              <a:gd name="adj2" fmla="val -1522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Standard C# class files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03A491DB-A671-4866-8D7A-D12A96B74E0E}"/>
              </a:ext>
            </a:extLst>
          </p:cNvPr>
          <p:cNvSpPr/>
          <p:nvPr/>
        </p:nvSpPr>
        <p:spPr>
          <a:xfrm>
            <a:off x="1370012" y="3084525"/>
            <a:ext cx="1905000" cy="360000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96AA319E-44D3-4086-A964-4FB3F93E003D}"/>
              </a:ext>
            </a:extLst>
          </p:cNvPr>
          <p:cNvSpPr/>
          <p:nvPr/>
        </p:nvSpPr>
        <p:spPr>
          <a:xfrm>
            <a:off x="1744662" y="3495620"/>
            <a:ext cx="2088000" cy="3240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4A623531-6A4C-4148-9705-03E16C16BA85}"/>
              </a:ext>
            </a:extLst>
          </p:cNvPr>
          <p:cNvSpPr/>
          <p:nvPr/>
        </p:nvSpPr>
        <p:spPr>
          <a:xfrm>
            <a:off x="2132012" y="3873350"/>
            <a:ext cx="990600" cy="2880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0BDDF1F8-A06C-434A-9A76-ACCA5F9890F6}"/>
              </a:ext>
            </a:extLst>
          </p:cNvPr>
          <p:cNvSpPr/>
          <p:nvPr/>
        </p:nvSpPr>
        <p:spPr>
          <a:xfrm>
            <a:off x="2481262" y="4225726"/>
            <a:ext cx="3124200" cy="32556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9B0F172F-D6D0-4A71-9B20-43E20B042F16}"/>
              </a:ext>
            </a:extLst>
          </p:cNvPr>
          <p:cNvSpPr/>
          <p:nvPr/>
        </p:nvSpPr>
        <p:spPr>
          <a:xfrm>
            <a:off x="1789112" y="4610841"/>
            <a:ext cx="1752600" cy="2880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15826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  <p:bldP spid="3" grpId="0" animBg="1"/>
      <p:bldP spid="11" grpId="0" animBg="1"/>
      <p:bldP spid="13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8286470-3674-4BC2-A815-C6E5B7AA18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9412" y="2506353"/>
            <a:ext cx="5464851" cy="3477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E0F192D-5B3E-44F1-A5A3-E2C885A6D6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11071" y="2506353"/>
            <a:ext cx="5464851" cy="3477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6327F5-3A66-41EF-8CE4-86D60C4D9CBE}"/>
              </a:ext>
            </a:extLst>
          </p:cNvPr>
          <p:cNvSpPr txBox="1"/>
          <p:nvPr/>
        </p:nvSpPr>
        <p:spPr>
          <a:xfrm>
            <a:off x="379411" y="1785727"/>
            <a:ext cx="5464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.NET Core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21A8D6F-95E4-4854-B663-238B83A7D0C8}"/>
              </a:ext>
            </a:extLst>
          </p:cNvPr>
          <p:cNvSpPr txBox="1"/>
          <p:nvPr/>
        </p:nvSpPr>
        <p:spPr>
          <a:xfrm>
            <a:off x="6311070" y="1785727"/>
            <a:ext cx="5464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.NET Framework</a:t>
            </a:r>
          </a:p>
        </p:txBody>
      </p:sp>
    </p:spTree>
    <p:extLst>
      <p:ext uri="{BB962C8B-B14F-4D97-AF65-F5344CB8AC3E}">
        <p14:creationId xmlns:p14="http://schemas.microsoft.com/office/powerpoint/2010/main" xmlns="" val="9066267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14117</TotalTime>
  <Words>2608</Words>
  <Application>Microsoft Office PowerPoint</Application>
  <PresentationFormat>Custom</PresentationFormat>
  <Paragraphs>610</Paragraphs>
  <Slides>53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SoftUni 16x9</vt:lpstr>
      <vt:lpstr>Introduction to .NET Core and EF Core</vt:lpstr>
      <vt:lpstr>Table of Contents</vt:lpstr>
      <vt:lpstr>Have a Question?</vt:lpstr>
      <vt:lpstr>.NET Core Platform</vt:lpstr>
      <vt:lpstr>.NET Core Platform</vt:lpstr>
      <vt:lpstr>Simple .NET Core Console Apps </vt:lpstr>
      <vt:lpstr>Creating console application</vt:lpstr>
      <vt:lpstr>Project Structure</vt:lpstr>
      <vt:lpstr>Hello World Code</vt:lpstr>
      <vt:lpstr>Problem: School Competition</vt:lpstr>
      <vt:lpstr>Solution: School Competition</vt:lpstr>
      <vt:lpstr>Entity Framework Core</vt:lpstr>
      <vt:lpstr>EF Core Vs. EF 6</vt:lpstr>
      <vt:lpstr>Adding EF Core to Project</vt:lpstr>
      <vt:lpstr>Code-First Model – Creating the Context</vt:lpstr>
      <vt:lpstr>Code-First Model – Creating the Database</vt:lpstr>
      <vt:lpstr>Problem: One-to-Many Relation</vt:lpstr>
      <vt:lpstr>Solution: One-to-Many Relation (1)</vt:lpstr>
      <vt:lpstr>Solution: One-to-Many Relation (2)</vt:lpstr>
      <vt:lpstr>Alternative Solution: modelBuilder object</vt:lpstr>
      <vt:lpstr>Problem: Self-Referenced Table</vt:lpstr>
      <vt:lpstr>Problem: Self-Referenced Table</vt:lpstr>
      <vt:lpstr>Solution: Self-Referenced Table</vt:lpstr>
      <vt:lpstr>Problem: Many-to-Many Relation</vt:lpstr>
      <vt:lpstr>Solution: Many-to-Many Relation (1)</vt:lpstr>
      <vt:lpstr>Solution: Many-to-Many Relation (2)</vt:lpstr>
      <vt:lpstr>Solution: Many-to-Many Relation (3)</vt:lpstr>
      <vt:lpstr>Database-First Model - Specifics</vt:lpstr>
      <vt:lpstr>Database-First Example: Needed Packages</vt:lpstr>
      <vt:lpstr>Example: Create the Database (1)</vt:lpstr>
      <vt:lpstr>Example: Create the Database (2)</vt:lpstr>
      <vt:lpstr>Example: Create the Database (3)</vt:lpstr>
      <vt:lpstr>Example: Scaffold Models</vt:lpstr>
      <vt:lpstr>EF Core - Query Related Data</vt:lpstr>
      <vt:lpstr>Problem: Shop (1)</vt:lpstr>
      <vt:lpstr>Problem: Shop (2)</vt:lpstr>
      <vt:lpstr>Solution: Shop</vt:lpstr>
      <vt:lpstr>Problem: Shop Extended (1)</vt:lpstr>
      <vt:lpstr>Problem: Shop Extended (2)</vt:lpstr>
      <vt:lpstr>Problem: Shop Extended (3)</vt:lpstr>
      <vt:lpstr>Solution: Shop Extended</vt:lpstr>
      <vt:lpstr>Problem: Shop Complex Queries (1)</vt:lpstr>
      <vt:lpstr>Problem: Shop Complex Queries (2)</vt:lpstr>
      <vt:lpstr>Solution: Shop Complex Queries</vt:lpstr>
      <vt:lpstr>Solution: Shop Complex Queries</vt:lpstr>
      <vt:lpstr>Problem: Explicit Data Loading</vt:lpstr>
      <vt:lpstr>Solution: Explicit Data Loading</vt:lpstr>
      <vt:lpstr>Problem: Query Loaded Data</vt:lpstr>
      <vt:lpstr>Solution: Query Loaded Data</vt:lpstr>
      <vt:lpstr>Summary</vt:lpstr>
      <vt:lpstr>Introduction to .NET Core and EF Core</vt:lpstr>
      <vt:lpstr>License</vt:lpstr>
      <vt:lpstr>Trainings @ Software University (SoftUni)</vt:lpstr>
    </vt:vector>
  </TitlesOfParts>
  <Company>Software University (SoftUni)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.NET Core and EF Core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Course Page - https://softuni.bg/courses/csharp-web-development-basics</dc:description>
  <cp:lastModifiedBy>Потребител на Windows</cp:lastModifiedBy>
  <cp:revision>330</cp:revision>
  <dcterms:created xsi:type="dcterms:W3CDTF">2014-01-02T17:00:34Z</dcterms:created>
  <dcterms:modified xsi:type="dcterms:W3CDTF">2017-10-06T09:13:15Z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